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22"/>
  </p:notesMasterIdLst>
  <p:sldIdLst>
    <p:sldId id="818" r:id="rId2"/>
    <p:sldId id="824" r:id="rId3"/>
    <p:sldId id="821" r:id="rId4"/>
    <p:sldId id="834" r:id="rId5"/>
    <p:sldId id="849" r:id="rId6"/>
    <p:sldId id="860" r:id="rId7"/>
    <p:sldId id="306" r:id="rId8"/>
    <p:sldId id="857" r:id="rId9"/>
    <p:sldId id="816" r:id="rId10"/>
    <p:sldId id="836" r:id="rId11"/>
    <p:sldId id="855" r:id="rId12"/>
    <p:sldId id="856" r:id="rId13"/>
    <p:sldId id="844" r:id="rId14"/>
    <p:sldId id="853" r:id="rId15"/>
    <p:sldId id="861" r:id="rId16"/>
    <p:sldId id="854" r:id="rId17"/>
    <p:sldId id="858" r:id="rId18"/>
    <p:sldId id="862" r:id="rId19"/>
    <p:sldId id="822" r:id="rId20"/>
    <p:sldId id="8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95186CC9-CA84-44F2-A974-1BE750C05AF2}">
          <p14:sldIdLst>
            <p14:sldId id="818"/>
            <p14:sldId id="824"/>
            <p14:sldId id="821"/>
            <p14:sldId id="834"/>
            <p14:sldId id="849"/>
            <p14:sldId id="860"/>
            <p14:sldId id="306"/>
            <p14:sldId id="857"/>
            <p14:sldId id="816"/>
            <p14:sldId id="836"/>
            <p14:sldId id="855"/>
            <p14:sldId id="856"/>
            <p14:sldId id="844"/>
            <p14:sldId id="853"/>
            <p14:sldId id="861"/>
            <p14:sldId id="854"/>
            <p14:sldId id="858"/>
            <p14:sldId id="862"/>
            <p14:sldId id="822"/>
            <p14:sldId id="85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Mei" initials="IM" lastIdx="2" clrIdx="0">
    <p:extLst>
      <p:ext uri="{19B8F6BF-5375-455C-9EA6-DF929625EA0E}">
        <p15:presenceInfo xmlns:p15="http://schemas.microsoft.com/office/powerpoint/2012/main" userId="S::imei@unicef.org::7f2e447b-752e-4047-a758-30ef40aa7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9F3C9-BB98-2055-724A-118AE2B6C9B6}" v="1114" dt="2021-12-07T18:19:08.920"/>
    <p1510:client id="{02587C1F-6F0D-5716-1D4F-9C087F7384CD}" v="1252" dt="2021-12-05T12:27:53.914"/>
    <p1510:client id="{3B2208BD-D952-F578-B408-53C2C3690F48}" v="9" dt="2021-12-07T14:01:33.635"/>
    <p1510:client id="{4C2E1172-B26A-D0EA-59EE-C6875F17B7F7}" v="381" dt="2021-12-08T21:55:48.912"/>
    <p1510:client id="{8C9922FD-92C5-8867-A073-5DBB97767652}" v="1" dt="2021-12-08T20:23:06.310"/>
    <p1510:client id="{AFACDC3D-A7B6-E603-A257-BDEF8FEAA338}" v="91" dt="2021-12-08T16:07:51.731"/>
    <p1510:client id="{B4AF39DB-33FA-C456-8CF3-BE51017F7B15}" v="2285" dt="2021-12-07T22:24:58.803"/>
    <p1510:client id="{BD002E24-FFF4-791F-BA39-CA027D9D7350}" v="567" dt="2021-12-07T20:56:18.504"/>
    <p1510:client id="{CEBD0859-177A-D4B3-DC0C-61F9F31CEC61}" v="982" dt="2021-12-05T14:13:54.860"/>
    <p1510:client id="{E32907F3-87B4-2F5A-A3E7-4DB9B1F425C6}" v="204" dt="2021-12-05T10:08:55.204"/>
    <p1510:client id="{E87ABCFC-894E-1BAD-91FA-902005DD42AC}" v="706" dt="2021-12-03T14:13:04.478"/>
    <p1510:client id="{EA871015-48D8-C0F0-E4E7-442EF9BE8B3C}" v="110" dt="2021-12-05T10:22:44.072"/>
    <p1510:client id="{F475A710-A660-BA1F-1675-ED92B77B3B71}" v="156" dt="2021-12-07T13:35:05.443"/>
    <p1510:client id="{FA5FC257-7BB8-CAFB-6B3D-1FA50343F9E9}" v="9" dt="2021-12-08T20:12:07.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571B4-AC6E-4823-AAE2-18369F6F005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5698108C-53D0-4FD8-8391-492EF9F03841}">
      <dgm:prSet/>
      <dgm:spPr/>
      <dgm:t>
        <a:bodyPr/>
        <a:lstStyle/>
        <a:p>
          <a:r>
            <a:rPr lang="it-IT" altLang="it-IT" dirty="0">
              <a:latin typeface="+mn-lt"/>
            </a:rPr>
            <a:t>Concezione per la quale i modi di vivere, parlare, mangiare, vestirsi, le credenze e i valori del proprio gruppo di appartenenza sono indiscutibilmente superiori a quelli degli altri e sono il criterio unico di misurazione (adesione inconsapevole tramite «acculturazione»)</a:t>
          </a:r>
          <a:endParaRPr lang="en-US" dirty="0">
            <a:latin typeface="+mn-lt"/>
          </a:endParaRPr>
        </a:p>
      </dgm:t>
    </dgm:pt>
    <dgm:pt modelId="{C00B27D1-C413-416B-8810-7BC24A2C32F5}" type="parTrans" cxnId="{85241E32-918A-4CBC-95D3-1F439284FFEF}">
      <dgm:prSet/>
      <dgm:spPr/>
      <dgm:t>
        <a:bodyPr/>
        <a:lstStyle/>
        <a:p>
          <a:endParaRPr lang="en-US"/>
        </a:p>
      </dgm:t>
    </dgm:pt>
    <dgm:pt modelId="{CA58F25E-1780-4ED9-819A-128A3D9F8254}" type="sibTrans" cxnId="{85241E32-918A-4CBC-95D3-1F439284FFEF}">
      <dgm:prSet/>
      <dgm:spPr/>
      <dgm:t>
        <a:bodyPr/>
        <a:lstStyle/>
        <a:p>
          <a:endParaRPr lang="en-US"/>
        </a:p>
      </dgm:t>
    </dgm:pt>
    <dgm:pt modelId="{49BA3DE9-E3C5-4457-A44D-384785C7A770}">
      <dgm:prSet/>
      <dgm:spPr/>
      <dgm:t>
        <a:bodyPr/>
        <a:lstStyle/>
        <a:p>
          <a:r>
            <a:rPr lang="it-IT" altLang="it-IT" dirty="0">
              <a:latin typeface="+mn-lt"/>
            </a:rPr>
            <a:t>Nella storia dell’antropologia, l’evoluzionismo ha posto in una linea evolutiva lo stadio di «sviluppo» dei popoli, al cui vertice si posizionava la società europea dell’epoca </a:t>
          </a:r>
          <a:endParaRPr lang="en-US" dirty="0">
            <a:latin typeface="+mn-lt"/>
          </a:endParaRPr>
        </a:p>
      </dgm:t>
    </dgm:pt>
    <dgm:pt modelId="{085E2540-E453-4414-BE32-0366E11557C0}" type="parTrans" cxnId="{43B291BF-EFC6-4664-B590-72B91ABEE897}">
      <dgm:prSet/>
      <dgm:spPr/>
      <dgm:t>
        <a:bodyPr/>
        <a:lstStyle/>
        <a:p>
          <a:endParaRPr lang="it-IT"/>
        </a:p>
      </dgm:t>
    </dgm:pt>
    <dgm:pt modelId="{7FA009D9-B032-42D2-84C6-4A5021097CF1}" type="sibTrans" cxnId="{43B291BF-EFC6-4664-B590-72B91ABEE897}">
      <dgm:prSet/>
      <dgm:spPr/>
      <dgm:t>
        <a:bodyPr/>
        <a:lstStyle/>
        <a:p>
          <a:endParaRPr lang="it-IT"/>
        </a:p>
      </dgm:t>
    </dgm:pt>
    <dgm:pt modelId="{4F06C146-5649-42DB-A784-4CACCBA572C4}">
      <dgm:prSet/>
      <dgm:spPr/>
      <dgm:t>
        <a:bodyPr/>
        <a:lstStyle/>
        <a:p>
          <a:r>
            <a:rPr lang="it-IT" altLang="it-IT" dirty="0">
              <a:latin typeface="+mn-lt"/>
            </a:rPr>
            <a:t>«Etnocentrismo ideologico» si può configurare come discorso pubblico, politico, spesso connesso a forme di nazionalismo  </a:t>
          </a:r>
          <a:endParaRPr lang="en-US" dirty="0">
            <a:latin typeface="+mn-lt"/>
          </a:endParaRPr>
        </a:p>
      </dgm:t>
    </dgm:pt>
    <dgm:pt modelId="{A6422FD4-364E-4018-815D-7461F52FD7D9}" type="parTrans" cxnId="{42E4B36A-D533-491E-A4DF-84ABB684ACE9}">
      <dgm:prSet/>
      <dgm:spPr/>
      <dgm:t>
        <a:bodyPr/>
        <a:lstStyle/>
        <a:p>
          <a:endParaRPr lang="it-IT"/>
        </a:p>
      </dgm:t>
    </dgm:pt>
    <dgm:pt modelId="{4AB78721-1CA0-46CF-B2DF-607338005949}" type="sibTrans" cxnId="{42E4B36A-D533-491E-A4DF-84ABB684ACE9}">
      <dgm:prSet/>
      <dgm:spPr/>
      <dgm:t>
        <a:bodyPr/>
        <a:lstStyle/>
        <a:p>
          <a:endParaRPr lang="it-IT"/>
        </a:p>
      </dgm:t>
    </dgm:pt>
    <dgm:pt modelId="{07ADBBED-FC91-AC4E-91E9-4CF3B6F3C2F2}" type="pres">
      <dgm:prSet presAssocID="{E54571B4-AC6E-4823-AAE2-18369F6F0052}" presName="linear" presStyleCnt="0">
        <dgm:presLayoutVars>
          <dgm:animLvl val="lvl"/>
          <dgm:resizeHandles val="exact"/>
        </dgm:presLayoutVars>
      </dgm:prSet>
      <dgm:spPr/>
    </dgm:pt>
    <dgm:pt modelId="{A9664102-D85D-7F43-B77A-B2F1B6B5F570}" type="pres">
      <dgm:prSet presAssocID="{5698108C-53D0-4FD8-8391-492EF9F03841}" presName="parentText" presStyleLbl="node1" presStyleIdx="0" presStyleCnt="3" custScaleY="9553" custLinFactNeighborY="-15590">
        <dgm:presLayoutVars>
          <dgm:chMax val="0"/>
          <dgm:bulletEnabled val="1"/>
        </dgm:presLayoutVars>
      </dgm:prSet>
      <dgm:spPr/>
    </dgm:pt>
    <dgm:pt modelId="{9547FAED-643D-461F-89E7-442F388CE07F}" type="pres">
      <dgm:prSet presAssocID="{CA58F25E-1780-4ED9-819A-128A3D9F8254}" presName="spacer" presStyleCnt="0"/>
      <dgm:spPr/>
    </dgm:pt>
    <dgm:pt modelId="{C1D22B33-B181-4202-85FC-B070B08211F0}" type="pres">
      <dgm:prSet presAssocID="{49BA3DE9-E3C5-4457-A44D-384785C7A770}" presName="parentText" presStyleLbl="node1" presStyleIdx="1" presStyleCnt="3" custScaleX="98784" custScaleY="6659" custLinFactNeighborY="-7371">
        <dgm:presLayoutVars>
          <dgm:chMax val="0"/>
          <dgm:bulletEnabled val="1"/>
        </dgm:presLayoutVars>
      </dgm:prSet>
      <dgm:spPr/>
    </dgm:pt>
    <dgm:pt modelId="{23FEB36E-0BD4-4235-9950-F0EFCE27A727}" type="pres">
      <dgm:prSet presAssocID="{7FA009D9-B032-42D2-84C6-4A5021097CF1}" presName="spacer" presStyleCnt="0"/>
      <dgm:spPr/>
    </dgm:pt>
    <dgm:pt modelId="{30806E48-EC24-43B2-BBD6-5006C7574663}" type="pres">
      <dgm:prSet presAssocID="{4F06C146-5649-42DB-A784-4CACCBA572C4}" presName="parentText" presStyleLbl="node1" presStyleIdx="2" presStyleCnt="3" custScaleX="98784" custScaleY="6659" custLinFactNeighborY="-7371">
        <dgm:presLayoutVars>
          <dgm:chMax val="0"/>
          <dgm:bulletEnabled val="1"/>
        </dgm:presLayoutVars>
      </dgm:prSet>
      <dgm:spPr/>
    </dgm:pt>
  </dgm:ptLst>
  <dgm:cxnLst>
    <dgm:cxn modelId="{80180A31-D58A-B646-8E94-964E83DA68F1}" type="presOf" srcId="{5698108C-53D0-4FD8-8391-492EF9F03841}" destId="{A9664102-D85D-7F43-B77A-B2F1B6B5F570}" srcOrd="0" destOrd="0" presId="urn:microsoft.com/office/officeart/2005/8/layout/vList2"/>
    <dgm:cxn modelId="{85241E32-918A-4CBC-95D3-1F439284FFEF}" srcId="{E54571B4-AC6E-4823-AAE2-18369F6F0052}" destId="{5698108C-53D0-4FD8-8391-492EF9F03841}" srcOrd="0" destOrd="0" parTransId="{C00B27D1-C413-416B-8810-7BC24A2C32F5}" sibTransId="{CA58F25E-1780-4ED9-819A-128A3D9F8254}"/>
    <dgm:cxn modelId="{594BC942-07EB-493B-B5CC-7415BF531AF9}" type="presOf" srcId="{4F06C146-5649-42DB-A784-4CACCBA572C4}" destId="{30806E48-EC24-43B2-BBD6-5006C7574663}" srcOrd="0" destOrd="0" presId="urn:microsoft.com/office/officeart/2005/8/layout/vList2"/>
    <dgm:cxn modelId="{42E4B36A-D533-491E-A4DF-84ABB684ACE9}" srcId="{E54571B4-AC6E-4823-AAE2-18369F6F0052}" destId="{4F06C146-5649-42DB-A784-4CACCBA572C4}" srcOrd="2" destOrd="0" parTransId="{A6422FD4-364E-4018-815D-7461F52FD7D9}" sibTransId="{4AB78721-1CA0-46CF-B2DF-607338005949}"/>
    <dgm:cxn modelId="{45FE2E5A-0242-7146-842B-BDC1E208F74B}" type="presOf" srcId="{E54571B4-AC6E-4823-AAE2-18369F6F0052}" destId="{07ADBBED-FC91-AC4E-91E9-4CF3B6F3C2F2}" srcOrd="0" destOrd="0" presId="urn:microsoft.com/office/officeart/2005/8/layout/vList2"/>
    <dgm:cxn modelId="{43B291BF-EFC6-4664-B590-72B91ABEE897}" srcId="{E54571B4-AC6E-4823-AAE2-18369F6F0052}" destId="{49BA3DE9-E3C5-4457-A44D-384785C7A770}" srcOrd="1" destOrd="0" parTransId="{085E2540-E453-4414-BE32-0366E11557C0}" sibTransId="{7FA009D9-B032-42D2-84C6-4A5021097CF1}"/>
    <dgm:cxn modelId="{821AC7E5-842D-4FC3-9696-3389968478AC}" type="presOf" srcId="{49BA3DE9-E3C5-4457-A44D-384785C7A770}" destId="{C1D22B33-B181-4202-85FC-B070B08211F0}" srcOrd="0" destOrd="0" presId="urn:microsoft.com/office/officeart/2005/8/layout/vList2"/>
    <dgm:cxn modelId="{FEF30F1F-6FE3-6946-ACF2-47B13B00F0C4}" type="presParOf" srcId="{07ADBBED-FC91-AC4E-91E9-4CF3B6F3C2F2}" destId="{A9664102-D85D-7F43-B77A-B2F1B6B5F570}" srcOrd="0" destOrd="0" presId="urn:microsoft.com/office/officeart/2005/8/layout/vList2"/>
    <dgm:cxn modelId="{A80FF2A4-48CB-4A03-A3BB-55B41DFB1520}" type="presParOf" srcId="{07ADBBED-FC91-AC4E-91E9-4CF3B6F3C2F2}" destId="{9547FAED-643D-461F-89E7-442F388CE07F}" srcOrd="1" destOrd="0" presId="urn:microsoft.com/office/officeart/2005/8/layout/vList2"/>
    <dgm:cxn modelId="{17CA9930-F288-4B64-9D9A-9ED5492D345B}" type="presParOf" srcId="{07ADBBED-FC91-AC4E-91E9-4CF3B6F3C2F2}" destId="{C1D22B33-B181-4202-85FC-B070B08211F0}" srcOrd="2" destOrd="0" presId="urn:microsoft.com/office/officeart/2005/8/layout/vList2"/>
    <dgm:cxn modelId="{12ACB7AA-11F5-4C9D-B4CE-30E13EDCCA5B}" type="presParOf" srcId="{07ADBBED-FC91-AC4E-91E9-4CF3B6F3C2F2}" destId="{23FEB36E-0BD4-4235-9950-F0EFCE27A727}" srcOrd="3" destOrd="0" presId="urn:microsoft.com/office/officeart/2005/8/layout/vList2"/>
    <dgm:cxn modelId="{9473165B-57CE-4B80-B7E1-904E43AA91A2}" type="presParOf" srcId="{07ADBBED-FC91-AC4E-91E9-4CF3B6F3C2F2}" destId="{30806E48-EC24-43B2-BBD6-5006C757466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4571B4-AC6E-4823-AAE2-18369F6F005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884AFE7-FC49-4781-8B58-6A0D1F227F2F}">
      <dgm:prSet custT="1"/>
      <dgm:spPr/>
      <dgm:t>
        <a:bodyPr/>
        <a:lstStyle/>
        <a:p>
          <a:r>
            <a:rPr lang="it-IT" sz="2400" dirty="0"/>
            <a:t>Non esistono criteri assoluti per costruire una gerarchia fra raggruppamenti umani – accettazione della pluralità di culture e società</a:t>
          </a:r>
          <a:endParaRPr lang="en-US" sz="2400" dirty="0"/>
        </a:p>
      </dgm:t>
    </dgm:pt>
    <dgm:pt modelId="{56465572-7FEB-43F3-9A2C-2E37909BE8A9}" type="parTrans" cxnId="{571980F1-64B2-48A1-AC4A-ED53BCBDC520}">
      <dgm:prSet/>
      <dgm:spPr/>
      <dgm:t>
        <a:bodyPr/>
        <a:lstStyle/>
        <a:p>
          <a:endParaRPr lang="en-US"/>
        </a:p>
      </dgm:t>
    </dgm:pt>
    <dgm:pt modelId="{6F4ADCE0-8322-497F-A1F2-9E28CBC331AF}" type="sibTrans" cxnId="{571980F1-64B2-48A1-AC4A-ED53BCBDC520}">
      <dgm:prSet/>
      <dgm:spPr/>
      <dgm:t>
        <a:bodyPr/>
        <a:lstStyle/>
        <a:p>
          <a:endParaRPr lang="en-US"/>
        </a:p>
      </dgm:t>
    </dgm:pt>
    <dgm:pt modelId="{5698108C-53D0-4FD8-8391-492EF9F03841}">
      <dgm:prSet custT="1"/>
      <dgm:spPr/>
      <dgm:t>
        <a:bodyPr/>
        <a:lstStyle/>
        <a:p>
          <a:r>
            <a:rPr lang="it-IT" sz="2400" dirty="0"/>
            <a:t>I diversi modi di vivere sono relativi alle condizioni in cui hanno avuto origine</a:t>
          </a:r>
          <a:r>
            <a:rPr lang="it-IT" sz="2800" dirty="0"/>
            <a:t>. </a:t>
          </a:r>
          <a:endParaRPr lang="en-US" sz="2800" dirty="0"/>
        </a:p>
      </dgm:t>
    </dgm:pt>
    <dgm:pt modelId="{C00B27D1-C413-416B-8810-7BC24A2C32F5}" type="parTrans" cxnId="{85241E32-918A-4CBC-95D3-1F439284FFEF}">
      <dgm:prSet/>
      <dgm:spPr/>
      <dgm:t>
        <a:bodyPr/>
        <a:lstStyle/>
        <a:p>
          <a:endParaRPr lang="en-US"/>
        </a:p>
      </dgm:t>
    </dgm:pt>
    <dgm:pt modelId="{CA58F25E-1780-4ED9-819A-128A3D9F8254}" type="sibTrans" cxnId="{85241E32-918A-4CBC-95D3-1F439284FFEF}">
      <dgm:prSet/>
      <dgm:spPr/>
      <dgm:t>
        <a:bodyPr/>
        <a:lstStyle/>
        <a:p>
          <a:endParaRPr lang="en-US"/>
        </a:p>
      </dgm:t>
    </dgm:pt>
    <dgm:pt modelId="{2DF72A77-8644-4C18-8EA2-811F67E13432}">
      <dgm:prSet custT="1"/>
      <dgm:spPr/>
      <dgm:t>
        <a:bodyPr/>
        <a:lstStyle/>
        <a:p>
          <a:r>
            <a:rPr lang="it-IT" sz="2400" dirty="0"/>
            <a:t>Ciò che è giusto/sbagliato per un gruppo umano non necessariamente lo è per un altro.</a:t>
          </a:r>
          <a:endParaRPr lang="en-US" sz="2400" dirty="0"/>
        </a:p>
      </dgm:t>
    </dgm:pt>
    <dgm:pt modelId="{389827F9-A636-4A70-B4F6-AE7C2EA1FE59}" type="parTrans" cxnId="{57842BF3-ACBC-4D2B-B596-0E325A7A9E88}">
      <dgm:prSet/>
      <dgm:spPr/>
      <dgm:t>
        <a:bodyPr/>
        <a:lstStyle/>
        <a:p>
          <a:endParaRPr lang="en-US"/>
        </a:p>
      </dgm:t>
    </dgm:pt>
    <dgm:pt modelId="{D8231677-9DBA-4778-92B7-5A7E968A6DF3}" type="sibTrans" cxnId="{57842BF3-ACBC-4D2B-B596-0E325A7A9E88}">
      <dgm:prSet/>
      <dgm:spPr/>
      <dgm:t>
        <a:bodyPr/>
        <a:lstStyle/>
        <a:p>
          <a:endParaRPr lang="en-US"/>
        </a:p>
      </dgm:t>
    </dgm:pt>
    <dgm:pt modelId="{07ADBBED-FC91-AC4E-91E9-4CF3B6F3C2F2}" type="pres">
      <dgm:prSet presAssocID="{E54571B4-AC6E-4823-AAE2-18369F6F0052}" presName="linear" presStyleCnt="0">
        <dgm:presLayoutVars>
          <dgm:animLvl val="lvl"/>
          <dgm:resizeHandles val="exact"/>
        </dgm:presLayoutVars>
      </dgm:prSet>
      <dgm:spPr/>
    </dgm:pt>
    <dgm:pt modelId="{A6D651AC-153B-F74C-B751-8DFD24DE7735}" type="pres">
      <dgm:prSet presAssocID="{1884AFE7-FC49-4781-8B58-6A0D1F227F2F}" presName="parentText" presStyleLbl="node1" presStyleIdx="0" presStyleCnt="3" custScaleY="99756">
        <dgm:presLayoutVars>
          <dgm:chMax val="0"/>
          <dgm:bulletEnabled val="1"/>
        </dgm:presLayoutVars>
      </dgm:prSet>
      <dgm:spPr/>
    </dgm:pt>
    <dgm:pt modelId="{126539C9-10E0-974C-9416-3525EB7A1F1F}" type="pres">
      <dgm:prSet presAssocID="{6F4ADCE0-8322-497F-A1F2-9E28CBC331AF}" presName="spacer" presStyleCnt="0"/>
      <dgm:spPr/>
    </dgm:pt>
    <dgm:pt modelId="{A9664102-D85D-7F43-B77A-B2F1B6B5F570}" type="pres">
      <dgm:prSet presAssocID="{5698108C-53D0-4FD8-8391-492EF9F03841}" presName="parentText" presStyleLbl="node1" presStyleIdx="1" presStyleCnt="3" custScaleY="82043" custLinFactNeighborY="31998">
        <dgm:presLayoutVars>
          <dgm:chMax val="0"/>
          <dgm:bulletEnabled val="1"/>
        </dgm:presLayoutVars>
      </dgm:prSet>
      <dgm:spPr/>
    </dgm:pt>
    <dgm:pt modelId="{EE1B5E51-4557-354D-9356-2F9961387ECE}" type="pres">
      <dgm:prSet presAssocID="{CA58F25E-1780-4ED9-819A-128A3D9F8254}" presName="spacer" presStyleCnt="0"/>
      <dgm:spPr/>
    </dgm:pt>
    <dgm:pt modelId="{C8B02468-5F78-3943-A656-C7EE73B5B4ED}" type="pres">
      <dgm:prSet presAssocID="{2DF72A77-8644-4C18-8EA2-811F67E13432}" presName="parentText" presStyleLbl="node1" presStyleIdx="2" presStyleCnt="3" custScaleY="97159" custLinFactY="6437" custLinFactNeighborY="100000">
        <dgm:presLayoutVars>
          <dgm:chMax val="0"/>
          <dgm:bulletEnabled val="1"/>
        </dgm:presLayoutVars>
      </dgm:prSet>
      <dgm:spPr/>
    </dgm:pt>
  </dgm:ptLst>
  <dgm:cxnLst>
    <dgm:cxn modelId="{9AEBC516-7914-594E-9150-918FAE34CD1B}" type="presOf" srcId="{1884AFE7-FC49-4781-8B58-6A0D1F227F2F}" destId="{A6D651AC-153B-F74C-B751-8DFD24DE7735}" srcOrd="0" destOrd="0" presId="urn:microsoft.com/office/officeart/2005/8/layout/vList2"/>
    <dgm:cxn modelId="{80180A31-D58A-B646-8E94-964E83DA68F1}" type="presOf" srcId="{5698108C-53D0-4FD8-8391-492EF9F03841}" destId="{A9664102-D85D-7F43-B77A-B2F1B6B5F570}" srcOrd="0" destOrd="0" presId="urn:microsoft.com/office/officeart/2005/8/layout/vList2"/>
    <dgm:cxn modelId="{85241E32-918A-4CBC-95D3-1F439284FFEF}" srcId="{E54571B4-AC6E-4823-AAE2-18369F6F0052}" destId="{5698108C-53D0-4FD8-8391-492EF9F03841}" srcOrd="1" destOrd="0" parTransId="{C00B27D1-C413-416B-8810-7BC24A2C32F5}" sibTransId="{CA58F25E-1780-4ED9-819A-128A3D9F8254}"/>
    <dgm:cxn modelId="{7CE6185F-A8E2-0F40-A9AC-8E5590D3C607}" type="presOf" srcId="{2DF72A77-8644-4C18-8EA2-811F67E13432}" destId="{C8B02468-5F78-3943-A656-C7EE73B5B4ED}" srcOrd="0" destOrd="0" presId="urn:microsoft.com/office/officeart/2005/8/layout/vList2"/>
    <dgm:cxn modelId="{45FE2E5A-0242-7146-842B-BDC1E208F74B}" type="presOf" srcId="{E54571B4-AC6E-4823-AAE2-18369F6F0052}" destId="{07ADBBED-FC91-AC4E-91E9-4CF3B6F3C2F2}" srcOrd="0" destOrd="0" presId="urn:microsoft.com/office/officeart/2005/8/layout/vList2"/>
    <dgm:cxn modelId="{571980F1-64B2-48A1-AC4A-ED53BCBDC520}" srcId="{E54571B4-AC6E-4823-AAE2-18369F6F0052}" destId="{1884AFE7-FC49-4781-8B58-6A0D1F227F2F}" srcOrd="0" destOrd="0" parTransId="{56465572-7FEB-43F3-9A2C-2E37909BE8A9}" sibTransId="{6F4ADCE0-8322-497F-A1F2-9E28CBC331AF}"/>
    <dgm:cxn modelId="{57842BF3-ACBC-4D2B-B596-0E325A7A9E88}" srcId="{E54571B4-AC6E-4823-AAE2-18369F6F0052}" destId="{2DF72A77-8644-4C18-8EA2-811F67E13432}" srcOrd="2" destOrd="0" parTransId="{389827F9-A636-4A70-B4F6-AE7C2EA1FE59}" sibTransId="{D8231677-9DBA-4778-92B7-5A7E968A6DF3}"/>
    <dgm:cxn modelId="{F15139D9-F733-5C4F-B407-0B8EC93A3B26}" type="presParOf" srcId="{07ADBBED-FC91-AC4E-91E9-4CF3B6F3C2F2}" destId="{A6D651AC-153B-F74C-B751-8DFD24DE7735}" srcOrd="0" destOrd="0" presId="urn:microsoft.com/office/officeart/2005/8/layout/vList2"/>
    <dgm:cxn modelId="{EDC65A8D-6796-F44F-AA02-3291BDA2BA57}" type="presParOf" srcId="{07ADBBED-FC91-AC4E-91E9-4CF3B6F3C2F2}" destId="{126539C9-10E0-974C-9416-3525EB7A1F1F}" srcOrd="1" destOrd="0" presId="urn:microsoft.com/office/officeart/2005/8/layout/vList2"/>
    <dgm:cxn modelId="{FEF30F1F-6FE3-6946-ACF2-47B13B00F0C4}" type="presParOf" srcId="{07ADBBED-FC91-AC4E-91E9-4CF3B6F3C2F2}" destId="{A9664102-D85D-7F43-B77A-B2F1B6B5F570}" srcOrd="2" destOrd="0" presId="urn:microsoft.com/office/officeart/2005/8/layout/vList2"/>
    <dgm:cxn modelId="{C544BB61-C44C-A742-8ECB-665D7CFA7D68}" type="presParOf" srcId="{07ADBBED-FC91-AC4E-91E9-4CF3B6F3C2F2}" destId="{EE1B5E51-4557-354D-9356-2F9961387ECE}" srcOrd="3" destOrd="0" presId="urn:microsoft.com/office/officeart/2005/8/layout/vList2"/>
    <dgm:cxn modelId="{F9BAF085-788A-4441-8458-F642C32297D4}" type="presParOf" srcId="{07ADBBED-FC91-AC4E-91E9-4CF3B6F3C2F2}" destId="{C8B02468-5F78-3943-A656-C7EE73B5B4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B5A148-659A-4446-847F-C06B0C03EB6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1B43571-BDB5-4E1D-9BEA-D476B0C1B76B}">
      <dgm:prSet/>
      <dgm:spPr/>
      <dgm:t>
        <a:bodyPr/>
        <a:lstStyle/>
        <a:p>
          <a:r>
            <a:rPr lang="it-IT" b="1" dirty="0"/>
            <a:t>Immergersi in una cultura</a:t>
          </a:r>
          <a:r>
            <a:rPr lang="it-IT" dirty="0"/>
            <a:t> (</a:t>
          </a:r>
          <a:r>
            <a:rPr lang="it-IT" i="1" dirty="0"/>
            <a:t>dal punto di vista del nativo</a:t>
          </a:r>
          <a:r>
            <a:rPr lang="it-IT" dirty="0"/>
            <a:t>), superare l’etnocentrismo e i propri schemi interpretativi -&gt; DECENTRAMENTO</a:t>
          </a:r>
          <a:endParaRPr lang="en-US" dirty="0"/>
        </a:p>
      </dgm:t>
    </dgm:pt>
    <dgm:pt modelId="{77DC5B29-4228-4574-8594-FD8281455E6C}" type="parTrans" cxnId="{33A346D6-FAF9-4DAB-A9BE-58439573A286}">
      <dgm:prSet/>
      <dgm:spPr/>
      <dgm:t>
        <a:bodyPr/>
        <a:lstStyle/>
        <a:p>
          <a:endParaRPr lang="en-US"/>
        </a:p>
      </dgm:t>
    </dgm:pt>
    <dgm:pt modelId="{B45AF0A5-0269-4CA3-B91A-707E5F3667B8}" type="sibTrans" cxnId="{33A346D6-FAF9-4DAB-A9BE-58439573A286}">
      <dgm:prSet/>
      <dgm:spPr/>
      <dgm:t>
        <a:bodyPr/>
        <a:lstStyle/>
        <a:p>
          <a:endParaRPr lang="en-US"/>
        </a:p>
      </dgm:t>
    </dgm:pt>
    <dgm:pt modelId="{57E249B9-5BF5-4EB3-AB29-CC2EE57AF0A8}">
      <dgm:prSet/>
      <dgm:spPr>
        <a:ln>
          <a:solidFill>
            <a:schemeClr val="accent2"/>
          </a:solidFill>
        </a:ln>
      </dgm:spPr>
      <dgm:t>
        <a:bodyPr/>
        <a:lstStyle/>
        <a:p>
          <a:r>
            <a:rPr lang="it-IT" b="1" dirty="0"/>
            <a:t>…MA conservare un distacco </a:t>
          </a:r>
          <a:r>
            <a:rPr lang="it-IT" dirty="0"/>
            <a:t>per poter ripensare l’esperienza etnografica e tradurla in un resoconto</a:t>
          </a:r>
          <a:endParaRPr lang="en-US" dirty="0"/>
        </a:p>
      </dgm:t>
    </dgm:pt>
    <dgm:pt modelId="{FA1FBEA8-03BC-4493-90D3-199F71D053BA}" type="parTrans" cxnId="{ECD8E6CF-9519-4AF4-9B84-6B7E299B8DA9}">
      <dgm:prSet/>
      <dgm:spPr/>
      <dgm:t>
        <a:bodyPr/>
        <a:lstStyle/>
        <a:p>
          <a:endParaRPr lang="en-US"/>
        </a:p>
      </dgm:t>
    </dgm:pt>
    <dgm:pt modelId="{D4C58335-13C8-4C3B-8051-8702C46ADA2A}" type="sibTrans" cxnId="{ECD8E6CF-9519-4AF4-9B84-6B7E299B8DA9}">
      <dgm:prSet/>
      <dgm:spPr/>
      <dgm:t>
        <a:bodyPr/>
        <a:lstStyle/>
        <a:p>
          <a:endParaRPr lang="en-US"/>
        </a:p>
      </dgm:t>
    </dgm:pt>
    <dgm:pt modelId="{50197DD9-7227-4533-9C4F-4FF8A48084CC}">
      <dgm:prSet/>
      <dgm:spPr>
        <a:solidFill>
          <a:srgbClr val="92D050"/>
        </a:solidFill>
      </dgm:spPr>
      <dgm:t>
        <a:bodyPr/>
        <a:lstStyle/>
        <a:p>
          <a:r>
            <a:rPr lang="it-IT" dirty="0"/>
            <a:t>Partecipare e osservare è problematico: più l’etnografo si cala nella realtà locale, più i comportamenti e la visione del mondo gli sembreranno naturali.</a:t>
          </a:r>
          <a:endParaRPr lang="en-US" dirty="0"/>
        </a:p>
      </dgm:t>
    </dgm:pt>
    <dgm:pt modelId="{BFE4949F-6891-42EB-87E9-92BA13F8FDC9}" type="parTrans" cxnId="{90F3A23C-C8A8-4BE5-BECD-E99B198434FA}">
      <dgm:prSet/>
      <dgm:spPr/>
      <dgm:t>
        <a:bodyPr/>
        <a:lstStyle/>
        <a:p>
          <a:endParaRPr lang="en-US"/>
        </a:p>
      </dgm:t>
    </dgm:pt>
    <dgm:pt modelId="{163C4F0B-099B-4F96-B776-D4AF88EFD9C9}" type="sibTrans" cxnId="{90F3A23C-C8A8-4BE5-BECD-E99B198434FA}">
      <dgm:prSet/>
      <dgm:spPr/>
      <dgm:t>
        <a:bodyPr/>
        <a:lstStyle/>
        <a:p>
          <a:endParaRPr lang="en-US"/>
        </a:p>
      </dgm:t>
    </dgm:pt>
    <dgm:pt modelId="{B2BBAF07-B183-D44B-B0CA-5A5726B159E9}" type="pres">
      <dgm:prSet presAssocID="{0BB5A148-659A-4446-847F-C06B0C03EB6D}" presName="linear" presStyleCnt="0">
        <dgm:presLayoutVars>
          <dgm:animLvl val="lvl"/>
          <dgm:resizeHandles val="exact"/>
        </dgm:presLayoutVars>
      </dgm:prSet>
      <dgm:spPr/>
    </dgm:pt>
    <dgm:pt modelId="{9A198916-3A28-1242-A1EA-597FD3CB9472}" type="pres">
      <dgm:prSet presAssocID="{71B43571-BDB5-4E1D-9BEA-D476B0C1B76B}" presName="parentText" presStyleLbl="node1" presStyleIdx="0" presStyleCnt="3">
        <dgm:presLayoutVars>
          <dgm:chMax val="0"/>
          <dgm:bulletEnabled val="1"/>
        </dgm:presLayoutVars>
      </dgm:prSet>
      <dgm:spPr/>
    </dgm:pt>
    <dgm:pt modelId="{026A9F97-5207-A640-AFCE-EA8E09CE3954}" type="pres">
      <dgm:prSet presAssocID="{B45AF0A5-0269-4CA3-B91A-707E5F3667B8}" presName="spacer" presStyleCnt="0"/>
      <dgm:spPr/>
    </dgm:pt>
    <dgm:pt modelId="{D3C2D542-5E99-B849-B5A6-1B5DE347CCF1}" type="pres">
      <dgm:prSet presAssocID="{57E249B9-5BF5-4EB3-AB29-CC2EE57AF0A8}" presName="parentText" presStyleLbl="node1" presStyleIdx="1" presStyleCnt="3">
        <dgm:presLayoutVars>
          <dgm:chMax val="0"/>
          <dgm:bulletEnabled val="1"/>
        </dgm:presLayoutVars>
      </dgm:prSet>
      <dgm:spPr/>
    </dgm:pt>
    <dgm:pt modelId="{AEEC26EC-2BF2-6D4E-B1AE-240E56A1B5CF}" type="pres">
      <dgm:prSet presAssocID="{D4C58335-13C8-4C3B-8051-8702C46ADA2A}" presName="spacer" presStyleCnt="0"/>
      <dgm:spPr/>
    </dgm:pt>
    <dgm:pt modelId="{D193B725-116C-AC4B-B612-F1C0DEB240F9}" type="pres">
      <dgm:prSet presAssocID="{50197DD9-7227-4533-9C4F-4FF8A48084CC}" presName="parentText" presStyleLbl="node1" presStyleIdx="2" presStyleCnt="3">
        <dgm:presLayoutVars>
          <dgm:chMax val="0"/>
          <dgm:bulletEnabled val="1"/>
        </dgm:presLayoutVars>
      </dgm:prSet>
      <dgm:spPr/>
    </dgm:pt>
  </dgm:ptLst>
  <dgm:cxnLst>
    <dgm:cxn modelId="{D3FA3F38-6875-AE43-BC69-1918B6E6CB04}" type="presOf" srcId="{50197DD9-7227-4533-9C4F-4FF8A48084CC}" destId="{D193B725-116C-AC4B-B612-F1C0DEB240F9}" srcOrd="0" destOrd="0" presId="urn:microsoft.com/office/officeart/2005/8/layout/vList2"/>
    <dgm:cxn modelId="{EB85F738-3940-8C40-A3A2-1280C9C178A7}" type="presOf" srcId="{71B43571-BDB5-4E1D-9BEA-D476B0C1B76B}" destId="{9A198916-3A28-1242-A1EA-597FD3CB9472}" srcOrd="0" destOrd="0" presId="urn:microsoft.com/office/officeart/2005/8/layout/vList2"/>
    <dgm:cxn modelId="{4DB80439-E287-9B4C-AD80-54E26419B06C}" type="presOf" srcId="{0BB5A148-659A-4446-847F-C06B0C03EB6D}" destId="{B2BBAF07-B183-D44B-B0CA-5A5726B159E9}" srcOrd="0" destOrd="0" presId="urn:microsoft.com/office/officeart/2005/8/layout/vList2"/>
    <dgm:cxn modelId="{90F3A23C-C8A8-4BE5-BECD-E99B198434FA}" srcId="{0BB5A148-659A-4446-847F-C06B0C03EB6D}" destId="{50197DD9-7227-4533-9C4F-4FF8A48084CC}" srcOrd="2" destOrd="0" parTransId="{BFE4949F-6891-42EB-87E9-92BA13F8FDC9}" sibTransId="{163C4F0B-099B-4F96-B776-D4AF88EFD9C9}"/>
    <dgm:cxn modelId="{ECD8E6CF-9519-4AF4-9B84-6B7E299B8DA9}" srcId="{0BB5A148-659A-4446-847F-C06B0C03EB6D}" destId="{57E249B9-5BF5-4EB3-AB29-CC2EE57AF0A8}" srcOrd="1" destOrd="0" parTransId="{FA1FBEA8-03BC-4493-90D3-199F71D053BA}" sibTransId="{D4C58335-13C8-4C3B-8051-8702C46ADA2A}"/>
    <dgm:cxn modelId="{33A346D6-FAF9-4DAB-A9BE-58439573A286}" srcId="{0BB5A148-659A-4446-847F-C06B0C03EB6D}" destId="{71B43571-BDB5-4E1D-9BEA-D476B0C1B76B}" srcOrd="0" destOrd="0" parTransId="{77DC5B29-4228-4574-8594-FD8281455E6C}" sibTransId="{B45AF0A5-0269-4CA3-B91A-707E5F3667B8}"/>
    <dgm:cxn modelId="{FC7934DB-7BAC-0C48-AD59-6FF497EF088C}" type="presOf" srcId="{57E249B9-5BF5-4EB3-AB29-CC2EE57AF0A8}" destId="{D3C2D542-5E99-B849-B5A6-1B5DE347CCF1}" srcOrd="0" destOrd="0" presId="urn:microsoft.com/office/officeart/2005/8/layout/vList2"/>
    <dgm:cxn modelId="{A070266D-4952-2A48-8E65-1AE5B3731CC2}" type="presParOf" srcId="{B2BBAF07-B183-D44B-B0CA-5A5726B159E9}" destId="{9A198916-3A28-1242-A1EA-597FD3CB9472}" srcOrd="0" destOrd="0" presId="urn:microsoft.com/office/officeart/2005/8/layout/vList2"/>
    <dgm:cxn modelId="{D3DB7BCE-C904-D74F-B628-D58A3B102266}" type="presParOf" srcId="{B2BBAF07-B183-D44B-B0CA-5A5726B159E9}" destId="{026A9F97-5207-A640-AFCE-EA8E09CE3954}" srcOrd="1" destOrd="0" presId="urn:microsoft.com/office/officeart/2005/8/layout/vList2"/>
    <dgm:cxn modelId="{8175427E-1A56-7E47-B7A3-EE01E941D12D}" type="presParOf" srcId="{B2BBAF07-B183-D44B-B0CA-5A5726B159E9}" destId="{D3C2D542-5E99-B849-B5A6-1B5DE347CCF1}" srcOrd="2" destOrd="0" presId="urn:microsoft.com/office/officeart/2005/8/layout/vList2"/>
    <dgm:cxn modelId="{05B56AC8-330B-814A-86DB-D3F1283674AB}" type="presParOf" srcId="{B2BBAF07-B183-D44B-B0CA-5A5726B159E9}" destId="{AEEC26EC-2BF2-6D4E-B1AE-240E56A1B5CF}" srcOrd="3" destOrd="0" presId="urn:microsoft.com/office/officeart/2005/8/layout/vList2"/>
    <dgm:cxn modelId="{BA5B676A-CFE3-D745-8896-11299BFED430}" type="presParOf" srcId="{B2BBAF07-B183-D44B-B0CA-5A5726B159E9}" destId="{D193B725-116C-AC4B-B612-F1C0DEB240F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64102-D85D-7F43-B77A-B2F1B6B5F570}">
      <dsp:nvSpPr>
        <dsp:cNvPr id="0" name=""/>
        <dsp:cNvSpPr/>
      </dsp:nvSpPr>
      <dsp:spPr>
        <a:xfrm>
          <a:off x="0" y="700022"/>
          <a:ext cx="7751975" cy="15737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altLang="it-IT" sz="2000" kern="1200" dirty="0">
              <a:latin typeface="+mn-lt"/>
            </a:rPr>
            <a:t>Concezione per la quale i modi di vivere, parlare, mangiare, vestirsi, le credenze e i valori del proprio gruppo di appartenenza sono indiscutibilmente superiori a quelli degli altri e sono il criterio unico di misurazione (adesione inconsapevole tramite «acculturazione»)</a:t>
          </a:r>
          <a:endParaRPr lang="en-US" sz="2000" kern="1200" dirty="0">
            <a:latin typeface="+mn-lt"/>
          </a:endParaRPr>
        </a:p>
      </dsp:txBody>
      <dsp:txXfrm>
        <a:off x="76823" y="776845"/>
        <a:ext cx="7598329" cy="1420077"/>
      </dsp:txXfrm>
    </dsp:sp>
    <dsp:sp modelId="{C1D22B33-B181-4202-85FC-B070B08211F0}">
      <dsp:nvSpPr>
        <dsp:cNvPr id="0" name=""/>
        <dsp:cNvSpPr/>
      </dsp:nvSpPr>
      <dsp:spPr>
        <a:xfrm>
          <a:off x="47132" y="2473214"/>
          <a:ext cx="7657710" cy="10969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altLang="it-IT" sz="2000" kern="1200" dirty="0">
              <a:latin typeface="+mn-lt"/>
            </a:rPr>
            <a:t>Nella storia dell’antropologia, l’evoluzionismo ha posto in una linea evolutiva lo stadio di «sviluppo» dei popoli, al cui vertice si posizionava la società europea dell’epoca </a:t>
          </a:r>
          <a:endParaRPr lang="en-US" sz="2000" kern="1200" dirty="0">
            <a:latin typeface="+mn-lt"/>
          </a:endParaRPr>
        </a:p>
      </dsp:txBody>
      <dsp:txXfrm>
        <a:off x="100682" y="2526764"/>
        <a:ext cx="7550610" cy="989877"/>
      </dsp:txXfrm>
    </dsp:sp>
    <dsp:sp modelId="{30806E48-EC24-43B2-BBD6-5006C7574663}">
      <dsp:nvSpPr>
        <dsp:cNvPr id="0" name=""/>
        <dsp:cNvSpPr/>
      </dsp:nvSpPr>
      <dsp:spPr>
        <a:xfrm>
          <a:off x="47132" y="3754511"/>
          <a:ext cx="7657710" cy="10969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altLang="it-IT" sz="2000" kern="1200" dirty="0">
              <a:latin typeface="+mn-lt"/>
            </a:rPr>
            <a:t>«Etnocentrismo ideologico» si può configurare come discorso pubblico, politico, spesso connesso a forme di nazionalismo  </a:t>
          </a:r>
          <a:endParaRPr lang="en-US" sz="2000" kern="1200" dirty="0">
            <a:latin typeface="+mn-lt"/>
          </a:endParaRPr>
        </a:p>
      </dsp:txBody>
      <dsp:txXfrm>
        <a:off x="100682" y="3808061"/>
        <a:ext cx="7550610" cy="989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651AC-153B-F74C-B751-8DFD24DE7735}">
      <dsp:nvSpPr>
        <dsp:cNvPr id="0" name=""/>
        <dsp:cNvSpPr/>
      </dsp:nvSpPr>
      <dsp:spPr>
        <a:xfrm>
          <a:off x="0" y="1350174"/>
          <a:ext cx="6209548" cy="9463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t>Non esistono criteri assoluti per costruire una gerarchia fra raggruppamenti umani – accettazione della pluralità di culture e società</a:t>
          </a:r>
          <a:endParaRPr lang="en-US" sz="2400" kern="1200" dirty="0"/>
        </a:p>
      </dsp:txBody>
      <dsp:txXfrm>
        <a:off x="46196" y="1396370"/>
        <a:ext cx="6117156" cy="853938"/>
      </dsp:txXfrm>
    </dsp:sp>
    <dsp:sp modelId="{A9664102-D85D-7F43-B77A-B2F1B6B5F570}">
      <dsp:nvSpPr>
        <dsp:cNvPr id="0" name=""/>
        <dsp:cNvSpPr/>
      </dsp:nvSpPr>
      <dsp:spPr>
        <a:xfrm>
          <a:off x="0" y="2372535"/>
          <a:ext cx="6209548" cy="7820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t>I diversi modi di vivere sono relativi alle condizioni in cui hanno avuto origine</a:t>
          </a:r>
          <a:r>
            <a:rPr lang="it-IT" sz="2800" kern="1200" dirty="0"/>
            <a:t>. </a:t>
          </a:r>
          <a:endParaRPr lang="en-US" sz="2800" kern="1200" dirty="0"/>
        </a:p>
      </dsp:txBody>
      <dsp:txXfrm>
        <a:off x="38176" y="2410711"/>
        <a:ext cx="6133196" cy="705686"/>
      </dsp:txXfrm>
    </dsp:sp>
    <dsp:sp modelId="{C8B02468-5F78-3943-A656-C7EE73B5B4ED}">
      <dsp:nvSpPr>
        <dsp:cNvPr id="0" name=""/>
        <dsp:cNvSpPr/>
      </dsp:nvSpPr>
      <dsp:spPr>
        <a:xfrm>
          <a:off x="0" y="3312985"/>
          <a:ext cx="6209548" cy="9304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t>Ciò che è giusto/sbagliato per un gruppo umano non necessariamente lo è per un altro.</a:t>
          </a:r>
          <a:endParaRPr lang="en-US" sz="2400" kern="1200" dirty="0"/>
        </a:p>
      </dsp:txBody>
      <dsp:txXfrm>
        <a:off x="45419" y="3358404"/>
        <a:ext cx="6118710" cy="839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98916-3A28-1242-A1EA-597FD3CB9472}">
      <dsp:nvSpPr>
        <dsp:cNvPr id="0" name=""/>
        <dsp:cNvSpPr/>
      </dsp:nvSpPr>
      <dsp:spPr>
        <a:xfrm>
          <a:off x="0" y="297272"/>
          <a:ext cx="6538714" cy="1209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b="1" kern="1200" dirty="0"/>
            <a:t>Immergersi in una cultura</a:t>
          </a:r>
          <a:r>
            <a:rPr lang="it-IT" sz="2200" kern="1200" dirty="0"/>
            <a:t> (</a:t>
          </a:r>
          <a:r>
            <a:rPr lang="it-IT" sz="2200" i="1" kern="1200" dirty="0"/>
            <a:t>dal punto di vista del nativo</a:t>
          </a:r>
          <a:r>
            <a:rPr lang="it-IT" sz="2200" kern="1200" dirty="0"/>
            <a:t>), superare l’etnocentrismo e i propri schemi interpretativi -&gt; DECENTRAMENTO</a:t>
          </a:r>
          <a:endParaRPr lang="en-US" sz="2200" kern="1200" dirty="0"/>
        </a:p>
      </dsp:txBody>
      <dsp:txXfrm>
        <a:off x="59057" y="356329"/>
        <a:ext cx="6420600" cy="1091666"/>
      </dsp:txXfrm>
    </dsp:sp>
    <dsp:sp modelId="{D3C2D542-5E99-B849-B5A6-1B5DE347CCF1}">
      <dsp:nvSpPr>
        <dsp:cNvPr id="0" name=""/>
        <dsp:cNvSpPr/>
      </dsp:nvSpPr>
      <dsp:spPr>
        <a:xfrm>
          <a:off x="0" y="1570412"/>
          <a:ext cx="6538714" cy="1209780"/>
        </a:xfrm>
        <a:prstGeom prst="roundRect">
          <a:avLst/>
        </a:prstGeom>
        <a:solidFill>
          <a:schemeClr val="accent2">
            <a:hueOff val="3183231"/>
            <a:satOff val="5400"/>
            <a:lumOff val="-196"/>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b="1" kern="1200" dirty="0"/>
            <a:t>…MA conservare un distacco </a:t>
          </a:r>
          <a:r>
            <a:rPr lang="it-IT" sz="2200" kern="1200" dirty="0"/>
            <a:t>per poter ripensare l’esperienza etnografica e tradurla in un resoconto</a:t>
          </a:r>
          <a:endParaRPr lang="en-US" sz="2200" kern="1200" dirty="0"/>
        </a:p>
      </dsp:txBody>
      <dsp:txXfrm>
        <a:off x="59057" y="1629469"/>
        <a:ext cx="6420600" cy="1091666"/>
      </dsp:txXfrm>
    </dsp:sp>
    <dsp:sp modelId="{D193B725-116C-AC4B-B612-F1C0DEB240F9}">
      <dsp:nvSpPr>
        <dsp:cNvPr id="0" name=""/>
        <dsp:cNvSpPr/>
      </dsp:nvSpPr>
      <dsp:spPr>
        <a:xfrm>
          <a:off x="0" y="2843553"/>
          <a:ext cx="6538714" cy="120978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dirty="0"/>
            <a:t>Partecipare e osservare è problematico: più l’etnografo si cala nella realtà locale, più i comportamenti e la visione del mondo gli sembreranno naturali.</a:t>
          </a:r>
          <a:endParaRPr lang="en-US" sz="2200" kern="1200" dirty="0"/>
        </a:p>
      </dsp:txBody>
      <dsp:txXfrm>
        <a:off x="59057" y="2902610"/>
        <a:ext cx="6420600" cy="10916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C0F66-7BF2-483C-883B-74F0F2CB9253}" type="datetimeFigureOut">
              <a:rPr lang="it-IT" smtClean="0"/>
              <a:t>12/01/2022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6A96D-DA55-4416-9344-E48E587D5BF4}" type="slidenum">
              <a:rPr lang="it-IT" smtClean="0"/>
              <a:t>‹N›</a:t>
            </a:fld>
            <a:endParaRPr lang="it-IT"/>
          </a:p>
        </p:txBody>
      </p:sp>
    </p:spTree>
    <p:extLst>
      <p:ext uri="{BB962C8B-B14F-4D97-AF65-F5344CB8AC3E}">
        <p14:creationId xmlns:p14="http://schemas.microsoft.com/office/powerpoint/2010/main" val="113088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82A6A96D-DA55-4416-9344-E48E587D5BF4}" type="slidenum">
              <a:rPr lang="it-IT" smtClean="0"/>
              <a:t>2</a:t>
            </a:fld>
            <a:endParaRPr lang="it-IT"/>
          </a:p>
        </p:txBody>
      </p:sp>
    </p:spTree>
    <p:extLst>
      <p:ext uri="{BB962C8B-B14F-4D97-AF65-F5344CB8AC3E}">
        <p14:creationId xmlns:p14="http://schemas.microsoft.com/office/powerpoint/2010/main" val="773140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cs typeface="Calibri"/>
            </a:endParaRPr>
          </a:p>
        </p:txBody>
      </p:sp>
      <p:sp>
        <p:nvSpPr>
          <p:cNvPr id="4" name="Slide Number Placeholder 3"/>
          <p:cNvSpPr>
            <a:spLocks noGrp="1"/>
          </p:cNvSpPr>
          <p:nvPr>
            <p:ph type="sldNum" sz="quarter" idx="5"/>
          </p:nvPr>
        </p:nvSpPr>
        <p:spPr/>
        <p:txBody>
          <a:bodyPr/>
          <a:lstStyle/>
          <a:p>
            <a:fld id="{82A6A96D-DA55-4416-9344-E48E587D5BF4}" type="slidenum">
              <a:rPr lang="it-IT" smtClean="0"/>
              <a:t>13</a:t>
            </a:fld>
            <a:endParaRPr lang="it-IT"/>
          </a:p>
        </p:txBody>
      </p:sp>
    </p:spTree>
    <p:extLst>
      <p:ext uri="{BB962C8B-B14F-4D97-AF65-F5344CB8AC3E}">
        <p14:creationId xmlns:p14="http://schemas.microsoft.com/office/powerpoint/2010/main" val="89217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2A6A96D-DA55-4416-9344-E48E587D5BF4}" type="slidenum">
              <a:rPr lang="it-IT" smtClean="0"/>
              <a:t>14</a:t>
            </a:fld>
            <a:endParaRPr lang="it-IT"/>
          </a:p>
        </p:txBody>
      </p:sp>
    </p:spTree>
    <p:extLst>
      <p:ext uri="{BB962C8B-B14F-4D97-AF65-F5344CB8AC3E}">
        <p14:creationId xmlns:p14="http://schemas.microsoft.com/office/powerpoint/2010/main" val="11155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Kitchen stories (2003) </a:t>
            </a:r>
            <a:r>
              <a:rPr lang="en-US" dirty="0" err="1"/>
              <a:t>svedese</a:t>
            </a:r>
            <a:r>
              <a:rPr lang="en-US" dirty="0"/>
              <a:t> – studio </a:t>
            </a:r>
            <a:r>
              <a:rPr lang="en-US" dirty="0" err="1"/>
              <a:t>sugli</a:t>
            </a:r>
            <a:r>
              <a:rPr lang="en-US" dirty="0"/>
              <a:t> </a:t>
            </a:r>
            <a:r>
              <a:rPr lang="en-US" dirty="0" err="1"/>
              <a:t>uomini</a:t>
            </a:r>
            <a:r>
              <a:rPr lang="en-US" dirty="0"/>
              <a:t> non </a:t>
            </a:r>
            <a:r>
              <a:rPr lang="en-US" dirty="0" err="1"/>
              <a:t>sposati</a:t>
            </a:r>
            <a:r>
              <a:rPr lang="en-US" dirty="0"/>
              <a:t> di mezza </a:t>
            </a:r>
            <a:r>
              <a:rPr lang="en-US" dirty="0" err="1"/>
              <a:t>età</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82A6A96D-DA55-4416-9344-E48E587D5BF4}" type="slidenum">
              <a:rPr lang="it-IT" smtClean="0"/>
              <a:t>15</a:t>
            </a:fld>
            <a:endParaRPr lang="it-IT"/>
          </a:p>
        </p:txBody>
      </p:sp>
    </p:spTree>
    <p:extLst>
      <p:ext uri="{BB962C8B-B14F-4D97-AF65-F5344CB8AC3E}">
        <p14:creationId xmlns:p14="http://schemas.microsoft.com/office/powerpoint/2010/main" val="170951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Comprendere</a:t>
            </a:r>
            <a:r>
              <a:rPr lang="en-US" dirty="0"/>
              <a:t> un </a:t>
            </a:r>
            <a:r>
              <a:rPr lang="en-US" dirty="0" err="1"/>
              <a:t>pensiero</a:t>
            </a:r>
            <a:r>
              <a:rPr lang="en-US" dirty="0"/>
              <a:t> senza </a:t>
            </a:r>
            <a:r>
              <a:rPr lang="en-US" dirty="0" err="1"/>
              <a:t>riprodurlo</a:t>
            </a:r>
            <a:r>
              <a:rPr lang="en-US" dirty="0"/>
              <a:t>, </a:t>
            </a:r>
            <a:r>
              <a:rPr lang="en-US" dirty="0" err="1"/>
              <a:t>noi</a:t>
            </a:r>
            <a:r>
              <a:rPr lang="en-US" dirty="0"/>
              <a:t> non </a:t>
            </a:r>
            <a:r>
              <a:rPr lang="en-US" dirty="0" err="1"/>
              <a:t>saremo</a:t>
            </a:r>
            <a:r>
              <a:rPr lang="en-US" dirty="0"/>
              <a:t> </a:t>
            </a:r>
            <a:r>
              <a:rPr lang="en-US" dirty="0" err="1"/>
              <a:t>nella</a:t>
            </a:r>
            <a:r>
              <a:rPr lang="en-US" dirty="0"/>
              <a:t> </a:t>
            </a:r>
            <a:r>
              <a:rPr lang="en-US" dirty="0" err="1"/>
              <a:t>mente</a:t>
            </a:r>
            <a:r>
              <a:rPr lang="en-US" dirty="0"/>
              <a:t> di chi </a:t>
            </a:r>
            <a:r>
              <a:rPr lang="en-US" dirty="0" err="1"/>
              <a:t>vive</a:t>
            </a:r>
            <a:r>
              <a:rPr lang="en-US" dirty="0"/>
              <a:t> la </a:t>
            </a:r>
            <a:r>
              <a:rPr lang="en-US" dirty="0" err="1"/>
              <a:t>cultura</a:t>
            </a:r>
            <a:r>
              <a:rPr lang="en-US" dirty="0"/>
              <a:t>, </a:t>
            </a:r>
            <a:r>
              <a:rPr lang="en-US" dirty="0" err="1"/>
              <a:t>possiamo</a:t>
            </a:r>
            <a:r>
              <a:rPr lang="en-US" dirty="0"/>
              <a:t> solo </a:t>
            </a:r>
            <a:r>
              <a:rPr lang="en-US" dirty="0" err="1"/>
              <a:t>vedere</a:t>
            </a:r>
            <a:r>
              <a:rPr lang="en-US" dirty="0"/>
              <a:t> le </a:t>
            </a:r>
            <a:r>
              <a:rPr lang="en-US" dirty="0" err="1"/>
              <a:t>intenzioni</a:t>
            </a:r>
            <a:r>
              <a:rPr lang="en-US" dirty="0"/>
              <a:t> per come </a:t>
            </a:r>
            <a:r>
              <a:rPr lang="en-US" dirty="0" err="1"/>
              <a:t>sono</a:t>
            </a:r>
            <a:r>
              <a:rPr lang="en-US" dirty="0"/>
              <a:t> </a:t>
            </a:r>
            <a:r>
              <a:rPr lang="en-US" dirty="0" err="1"/>
              <a:t>espresse</a:t>
            </a:r>
            <a:r>
              <a:rPr lang="en-US" dirty="0"/>
              <a:t>. Si </a:t>
            </a:r>
            <a:r>
              <a:rPr lang="en-US" dirty="0" err="1"/>
              <a:t>tratta</a:t>
            </a:r>
            <a:r>
              <a:rPr lang="en-US" dirty="0"/>
              <a:t> di </a:t>
            </a:r>
            <a:r>
              <a:rPr lang="en-US" dirty="0" err="1"/>
              <a:t>attribuire</a:t>
            </a:r>
            <a:r>
              <a:rPr lang="en-US" dirty="0"/>
              <a:t> </a:t>
            </a:r>
            <a:r>
              <a:rPr lang="en-US" dirty="0" err="1"/>
              <a:t>importanza</a:t>
            </a:r>
            <a:r>
              <a:rPr lang="en-US" dirty="0"/>
              <a:t> al </a:t>
            </a:r>
            <a:r>
              <a:rPr lang="en-US" dirty="0" err="1"/>
              <a:t>significato</a:t>
            </a:r>
            <a:r>
              <a:rPr lang="en-US" dirty="0"/>
              <a:t> per come </a:t>
            </a:r>
            <a:r>
              <a:rPr lang="en-US" dirty="0" err="1"/>
              <a:t>viene</a:t>
            </a:r>
            <a:r>
              <a:rPr lang="en-US" dirty="0"/>
              <a:t> espresso </a:t>
            </a:r>
            <a:r>
              <a:rPr lang="en-US" dirty="0" err="1"/>
              <a:t>sul</a:t>
            </a:r>
            <a:r>
              <a:rPr lang="en-US" dirty="0"/>
              <a:t> piano </a:t>
            </a:r>
            <a:r>
              <a:rPr lang="en-US" dirty="0" err="1"/>
              <a:t>pubblico</a:t>
            </a:r>
            <a:r>
              <a:rPr lang="en-US" dirty="0"/>
              <a:t> in una </a:t>
            </a:r>
            <a:r>
              <a:rPr lang="en-US" dirty="0" err="1"/>
              <a:t>concreta</a:t>
            </a:r>
            <a:r>
              <a:rPr lang="en-US" dirty="0"/>
              <a:t> </a:t>
            </a:r>
            <a:r>
              <a:rPr lang="en-US" dirty="0" err="1"/>
              <a:t>situazione</a:t>
            </a:r>
            <a:endParaRPr lang="en-US" dirty="0"/>
          </a:p>
        </p:txBody>
      </p:sp>
      <p:sp>
        <p:nvSpPr>
          <p:cNvPr id="4" name="Slide Number Placeholder 3"/>
          <p:cNvSpPr>
            <a:spLocks noGrp="1"/>
          </p:cNvSpPr>
          <p:nvPr>
            <p:ph type="sldNum" sz="quarter" idx="5"/>
          </p:nvPr>
        </p:nvSpPr>
        <p:spPr/>
        <p:txBody>
          <a:bodyPr/>
          <a:lstStyle/>
          <a:p>
            <a:fld id="{82A6A96D-DA55-4416-9344-E48E587D5BF4}" type="slidenum">
              <a:rPr lang="it-IT" smtClean="0"/>
              <a:t>16</a:t>
            </a:fld>
            <a:endParaRPr lang="it-IT"/>
          </a:p>
        </p:txBody>
      </p:sp>
    </p:spTree>
    <p:extLst>
      <p:ext uri="{BB962C8B-B14F-4D97-AF65-F5344CB8AC3E}">
        <p14:creationId xmlns:p14="http://schemas.microsoft.com/office/powerpoint/2010/main" val="2948895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 </a:t>
            </a:r>
            <a:r>
              <a:rPr lang="en-US" dirty="0" err="1"/>
              <a:t>sozzura</a:t>
            </a:r>
            <a:r>
              <a:rPr lang="en-US" dirty="0"/>
              <a:t> a </a:t>
            </a:r>
            <a:r>
              <a:rPr lang="en-US" dirty="0" err="1"/>
              <a:t>fertilizzante</a:t>
            </a:r>
            <a:endParaRPr lang="en-US" dirty="0"/>
          </a:p>
          <a:p>
            <a:r>
              <a:rPr lang="en-US" dirty="0"/>
              <a:t>Nostalgia </a:t>
            </a:r>
            <a:r>
              <a:rPr lang="en-US" dirty="0" err="1"/>
              <a:t>della</a:t>
            </a:r>
            <a:r>
              <a:rPr lang="en-US" dirty="0"/>
              <a:t> </a:t>
            </a:r>
            <a:r>
              <a:rPr lang="en-US" dirty="0" err="1"/>
              <a:t>tradizione</a:t>
            </a:r>
            <a:endParaRPr lang="en-US" dirty="0"/>
          </a:p>
        </p:txBody>
      </p:sp>
      <p:sp>
        <p:nvSpPr>
          <p:cNvPr id="4" name="Slide Number Placeholder 3"/>
          <p:cNvSpPr>
            <a:spLocks noGrp="1"/>
          </p:cNvSpPr>
          <p:nvPr>
            <p:ph type="sldNum" sz="quarter" idx="5"/>
          </p:nvPr>
        </p:nvSpPr>
        <p:spPr/>
        <p:txBody>
          <a:bodyPr/>
          <a:lstStyle/>
          <a:p>
            <a:fld id="{82A6A96D-DA55-4416-9344-E48E587D5BF4}" type="slidenum">
              <a:rPr lang="it-IT" smtClean="0"/>
              <a:t>17</a:t>
            </a:fld>
            <a:endParaRPr lang="it-IT"/>
          </a:p>
        </p:txBody>
      </p:sp>
    </p:spTree>
    <p:extLst>
      <p:ext uri="{BB962C8B-B14F-4D97-AF65-F5344CB8AC3E}">
        <p14:creationId xmlns:p14="http://schemas.microsoft.com/office/powerpoint/2010/main" val="739731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6A96D-DA55-4416-9344-E48E587D5BF4}" type="slidenum">
              <a:rPr lang="it-IT" smtClean="0"/>
              <a:t>18</a:t>
            </a:fld>
            <a:endParaRPr lang="it-IT"/>
          </a:p>
        </p:txBody>
      </p:sp>
    </p:spTree>
    <p:extLst>
      <p:ext uri="{BB962C8B-B14F-4D97-AF65-F5344CB8AC3E}">
        <p14:creationId xmlns:p14="http://schemas.microsoft.com/office/powerpoint/2010/main" val="215504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err="1"/>
              <a:t>Tristi</a:t>
            </a:r>
            <a:r>
              <a:rPr lang="en-US" dirty="0"/>
              <a:t> </a:t>
            </a:r>
            <a:r>
              <a:rPr lang="en-US" dirty="0" err="1"/>
              <a:t>tropici</a:t>
            </a:r>
            <a:r>
              <a:rPr lang="en-US" dirty="0"/>
              <a:t> 1955</a:t>
            </a:r>
          </a:p>
          <a:p>
            <a:endParaRPr lang="en-US" dirty="0">
              <a:cs typeface="Calibri"/>
            </a:endParaRP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82A6A96D-DA55-4416-9344-E48E587D5BF4}" type="slidenum">
              <a:rPr lang="it-IT" smtClean="0"/>
              <a:t>4</a:t>
            </a:fld>
            <a:endParaRPr lang="it-IT"/>
          </a:p>
        </p:txBody>
      </p:sp>
    </p:spTree>
    <p:extLst>
      <p:ext uri="{BB962C8B-B14F-4D97-AF65-F5344CB8AC3E}">
        <p14:creationId xmlns:p14="http://schemas.microsoft.com/office/powerpoint/2010/main" val="338430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A6A96D-DA55-4416-9344-E48E587D5BF4}" type="slidenum">
              <a:rPr lang="it-IT" smtClean="0"/>
              <a:t>5</a:t>
            </a:fld>
            <a:endParaRPr lang="it-IT"/>
          </a:p>
        </p:txBody>
      </p:sp>
    </p:spTree>
    <p:extLst>
      <p:ext uri="{BB962C8B-B14F-4D97-AF65-F5344CB8AC3E}">
        <p14:creationId xmlns:p14="http://schemas.microsoft.com/office/powerpoint/2010/main" val="282144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32AFC686-2128-8B49-9642-C1EEFD4006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103ADE38-BDA3-6046-AAFF-2CBA957DA360}" type="slidenum">
              <a:rPr lang="it-IT" altLang="it-IT" sz="1200" smtClean="0"/>
              <a:pPr/>
              <a:t>6</a:t>
            </a:fld>
            <a:endParaRPr lang="it-IT" altLang="it-IT" sz="1200"/>
          </a:p>
        </p:txBody>
      </p:sp>
      <p:sp>
        <p:nvSpPr>
          <p:cNvPr id="80898" name="Rectangle 2">
            <a:extLst>
              <a:ext uri="{FF2B5EF4-FFF2-40B4-BE49-F238E27FC236}">
                <a16:creationId xmlns:a16="http://schemas.microsoft.com/office/drawing/2014/main" id="{E7C3DB3A-C0C9-3845-B90D-C3BA1E57C02D}"/>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7C61A0D3-574E-024D-9559-40A2779A2E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it-IT" altLang="it-IT" dirty="0"/>
              <a:t>Etnocentrismo è inevitabile ma deve </a:t>
            </a:r>
            <a:r>
              <a:rPr lang="it-IT" altLang="it-IT"/>
              <a:t>essere critico </a:t>
            </a:r>
          </a:p>
        </p:txBody>
      </p:sp>
    </p:spTree>
    <p:extLst>
      <p:ext uri="{BB962C8B-B14F-4D97-AF65-F5344CB8AC3E}">
        <p14:creationId xmlns:p14="http://schemas.microsoft.com/office/powerpoint/2010/main" val="4261185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32AFC686-2128-8B49-9642-C1EEFD4006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103ADE38-BDA3-6046-AAFF-2CBA957DA360}" type="slidenum">
              <a:rPr lang="it-IT" altLang="it-IT" sz="1200" smtClean="0"/>
              <a:pPr/>
              <a:t>7</a:t>
            </a:fld>
            <a:endParaRPr lang="it-IT" altLang="it-IT" sz="1200"/>
          </a:p>
        </p:txBody>
      </p:sp>
      <p:sp>
        <p:nvSpPr>
          <p:cNvPr id="80898" name="Rectangle 2">
            <a:extLst>
              <a:ext uri="{FF2B5EF4-FFF2-40B4-BE49-F238E27FC236}">
                <a16:creationId xmlns:a16="http://schemas.microsoft.com/office/drawing/2014/main" id="{E7C3DB3A-C0C9-3845-B90D-C3BA1E57C02D}"/>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7C61A0D3-574E-024D-9559-40A2779A2E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dirty="0"/>
          </a:p>
        </p:txBody>
      </p:sp>
    </p:spTree>
    <p:extLst>
      <p:ext uri="{BB962C8B-B14F-4D97-AF65-F5344CB8AC3E}">
        <p14:creationId xmlns:p14="http://schemas.microsoft.com/office/powerpoint/2010/main" val="327360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A6A96D-DA55-4416-9344-E48E587D5BF4}" type="slidenum">
              <a:rPr lang="it-IT" smtClean="0"/>
              <a:t>8</a:t>
            </a:fld>
            <a:endParaRPr lang="it-IT"/>
          </a:p>
        </p:txBody>
      </p:sp>
    </p:spTree>
    <p:extLst>
      <p:ext uri="{BB962C8B-B14F-4D97-AF65-F5344CB8AC3E}">
        <p14:creationId xmlns:p14="http://schemas.microsoft.com/office/powerpoint/2010/main" val="91025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1859 Darwin </a:t>
            </a:r>
            <a:r>
              <a:rPr lang="en-US" dirty="0" err="1">
                <a:cs typeface="Calibri"/>
              </a:rPr>
              <a:t>Origine</a:t>
            </a:r>
            <a:r>
              <a:rPr lang="en-US" dirty="0">
                <a:cs typeface="Calibri"/>
              </a:rPr>
              <a:t> </a:t>
            </a:r>
            <a:r>
              <a:rPr lang="en-US" dirty="0" err="1">
                <a:cs typeface="Calibri"/>
              </a:rPr>
              <a:t>della</a:t>
            </a:r>
            <a:r>
              <a:rPr lang="en-US" dirty="0">
                <a:cs typeface="Calibri"/>
              </a:rPr>
              <a:t> specie</a:t>
            </a:r>
          </a:p>
        </p:txBody>
      </p:sp>
      <p:sp>
        <p:nvSpPr>
          <p:cNvPr id="4" name="Slide Number Placeholder 3"/>
          <p:cNvSpPr>
            <a:spLocks noGrp="1"/>
          </p:cNvSpPr>
          <p:nvPr>
            <p:ph type="sldNum" sz="quarter" idx="5"/>
          </p:nvPr>
        </p:nvSpPr>
        <p:spPr/>
        <p:txBody>
          <a:bodyPr/>
          <a:lstStyle/>
          <a:p>
            <a:fld id="{82A6A96D-DA55-4416-9344-E48E587D5BF4}" type="slidenum">
              <a:rPr lang="it-IT" smtClean="0"/>
              <a:t>10</a:t>
            </a:fld>
            <a:endParaRPr lang="it-IT"/>
          </a:p>
        </p:txBody>
      </p:sp>
    </p:spTree>
    <p:extLst>
      <p:ext uri="{BB962C8B-B14F-4D97-AF65-F5344CB8AC3E}">
        <p14:creationId xmlns:p14="http://schemas.microsoft.com/office/powerpoint/2010/main" val="229982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Es </a:t>
            </a:r>
            <a:r>
              <a:rPr lang="en-US" dirty="0" err="1">
                <a:cs typeface="Calibri"/>
              </a:rPr>
              <a:t>riti</a:t>
            </a:r>
            <a:r>
              <a:rPr lang="en-US" dirty="0">
                <a:cs typeface="Calibri"/>
              </a:rPr>
              <a:t> di </a:t>
            </a:r>
            <a:r>
              <a:rPr lang="en-US" dirty="0" err="1">
                <a:cs typeface="Calibri"/>
              </a:rPr>
              <a:t>iniziazione</a:t>
            </a:r>
            <a:r>
              <a:rPr lang="en-US" dirty="0">
                <a:cs typeface="Calibri"/>
              </a:rPr>
              <a:t> tendon a dare </a:t>
            </a:r>
            <a:r>
              <a:rPr lang="en-US" dirty="0" err="1">
                <a:cs typeface="Calibri"/>
              </a:rPr>
              <a:t>un’imagine</a:t>
            </a:r>
            <a:r>
              <a:rPr lang="en-US" dirty="0">
                <a:cs typeface="Calibri"/>
              </a:rPr>
              <a:t> </a:t>
            </a:r>
            <a:r>
              <a:rPr lang="en-US" dirty="0" err="1">
                <a:cs typeface="Calibri"/>
              </a:rPr>
              <a:t>chiusa</a:t>
            </a:r>
            <a:r>
              <a:rPr lang="en-US" dirty="0">
                <a:cs typeface="Calibri"/>
              </a:rPr>
              <a:t> e </a:t>
            </a:r>
            <a:r>
              <a:rPr lang="en-US" dirty="0" err="1">
                <a:cs typeface="Calibri"/>
              </a:rPr>
              <a:t>perpetuare</a:t>
            </a:r>
            <a:r>
              <a:rPr lang="en-US" dirty="0">
                <a:cs typeface="Calibri"/>
              </a:rPr>
              <a:t> </a:t>
            </a:r>
            <a:r>
              <a:rPr lang="en-US" dirty="0" err="1">
                <a:cs typeface="Calibri"/>
              </a:rPr>
              <a:t>contenuti</a:t>
            </a:r>
            <a:r>
              <a:rPr lang="en-US" dirty="0">
                <a:cs typeface="Calibri"/>
              </a:rPr>
              <a:t> </a:t>
            </a:r>
            <a:r>
              <a:rPr lang="en-US" dirty="0" err="1">
                <a:cs typeface="Calibri"/>
              </a:rPr>
              <a:t>tradizionali</a:t>
            </a:r>
            <a:r>
              <a:rPr lang="en-US" dirty="0">
                <a:cs typeface="Calibri"/>
              </a:rPr>
              <a:t>…</a:t>
            </a:r>
            <a:r>
              <a:rPr lang="en-US" dirty="0" err="1">
                <a:cs typeface="Calibri"/>
              </a:rPr>
              <a:t>si</a:t>
            </a:r>
            <a:r>
              <a:rPr lang="en-US" dirty="0">
                <a:cs typeface="Calibri"/>
              </a:rPr>
              <a:t> </a:t>
            </a:r>
            <a:r>
              <a:rPr lang="en-US" dirty="0" err="1">
                <a:cs typeface="Calibri"/>
              </a:rPr>
              <a:t>ripropone</a:t>
            </a:r>
            <a:r>
              <a:rPr lang="en-US" dirty="0">
                <a:cs typeface="Calibri"/>
              </a:rPr>
              <a:t> un </a:t>
            </a:r>
            <a:r>
              <a:rPr lang="en-US" dirty="0" err="1">
                <a:cs typeface="Calibri"/>
              </a:rPr>
              <a:t>modello</a:t>
            </a:r>
            <a:r>
              <a:rPr lang="en-US" dirty="0">
                <a:cs typeface="Calibri"/>
              </a:rPr>
              <a:t>, </a:t>
            </a:r>
            <a:r>
              <a:rPr lang="en-US" dirty="0" err="1">
                <a:cs typeface="Calibri"/>
              </a:rPr>
              <a:t>nonostante</a:t>
            </a:r>
            <a:r>
              <a:rPr lang="en-US" dirty="0">
                <a:cs typeface="Calibri"/>
              </a:rPr>
              <a:t> I </a:t>
            </a:r>
            <a:r>
              <a:rPr lang="en-US" dirty="0" err="1">
                <a:cs typeface="Calibri"/>
              </a:rPr>
              <a:t>cambiamenti</a:t>
            </a:r>
            <a:endParaRPr lang="en-US" dirty="0">
              <a:cs typeface="Calibri"/>
            </a:endParaRPr>
          </a:p>
        </p:txBody>
      </p:sp>
      <p:sp>
        <p:nvSpPr>
          <p:cNvPr id="4" name="Slide Number Placeholder 3"/>
          <p:cNvSpPr>
            <a:spLocks noGrp="1"/>
          </p:cNvSpPr>
          <p:nvPr>
            <p:ph type="sldNum" sz="quarter" idx="5"/>
          </p:nvPr>
        </p:nvSpPr>
        <p:spPr/>
        <p:txBody>
          <a:bodyPr/>
          <a:lstStyle/>
          <a:p>
            <a:fld id="{82A6A96D-DA55-4416-9344-E48E587D5BF4}" type="slidenum">
              <a:rPr lang="it-IT" smtClean="0"/>
              <a:t>11</a:t>
            </a:fld>
            <a:endParaRPr lang="it-IT"/>
          </a:p>
        </p:txBody>
      </p:sp>
    </p:spTree>
    <p:extLst>
      <p:ext uri="{BB962C8B-B14F-4D97-AF65-F5344CB8AC3E}">
        <p14:creationId xmlns:p14="http://schemas.microsoft.com/office/powerpoint/2010/main" val="71777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A6A96D-DA55-4416-9344-E48E587D5BF4}" type="slidenum">
              <a:rPr lang="it-IT" smtClean="0"/>
              <a:t>12</a:t>
            </a:fld>
            <a:endParaRPr lang="it-IT"/>
          </a:p>
        </p:txBody>
      </p:sp>
    </p:spTree>
    <p:extLst>
      <p:ext uri="{BB962C8B-B14F-4D97-AF65-F5344CB8AC3E}">
        <p14:creationId xmlns:p14="http://schemas.microsoft.com/office/powerpoint/2010/main" val="237732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0F648D-9732-44D8-A1AD-19D09C8E3B59}"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1248-F4F7-42A6-87B3-115A83E8CEBA}" type="slidenum">
              <a:rPr lang="en-US" smtClean="0"/>
              <a:t>‹N›</a:t>
            </a:fld>
            <a:endParaRPr lang="en-US"/>
          </a:p>
        </p:txBody>
      </p:sp>
    </p:spTree>
    <p:extLst>
      <p:ext uri="{BB962C8B-B14F-4D97-AF65-F5344CB8AC3E}">
        <p14:creationId xmlns:p14="http://schemas.microsoft.com/office/powerpoint/2010/main" val="66078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F648D-9732-44D8-A1AD-19D09C8E3B59}"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1248-F4F7-42A6-87B3-115A83E8CEBA}" type="slidenum">
              <a:rPr lang="en-US" smtClean="0"/>
              <a:t>‹N›</a:t>
            </a:fld>
            <a:endParaRPr lang="en-US"/>
          </a:p>
        </p:txBody>
      </p:sp>
    </p:spTree>
    <p:extLst>
      <p:ext uri="{BB962C8B-B14F-4D97-AF65-F5344CB8AC3E}">
        <p14:creationId xmlns:p14="http://schemas.microsoft.com/office/powerpoint/2010/main" val="3793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F648D-9732-44D8-A1AD-19D09C8E3B59}"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1248-F4F7-42A6-87B3-115A83E8CEBA}" type="slidenum">
              <a:rPr lang="en-US" smtClean="0"/>
              <a:t>‹N›</a:t>
            </a:fld>
            <a:endParaRPr lang="en-US"/>
          </a:p>
        </p:txBody>
      </p:sp>
    </p:spTree>
    <p:extLst>
      <p:ext uri="{BB962C8B-B14F-4D97-AF65-F5344CB8AC3E}">
        <p14:creationId xmlns:p14="http://schemas.microsoft.com/office/powerpoint/2010/main" val="114472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F648D-9732-44D8-A1AD-19D09C8E3B59}"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1248-F4F7-42A6-87B3-115A83E8CEBA}" type="slidenum">
              <a:rPr lang="en-US" smtClean="0"/>
              <a:t>‹N›</a:t>
            </a:fld>
            <a:endParaRPr lang="en-US"/>
          </a:p>
        </p:txBody>
      </p:sp>
    </p:spTree>
    <p:extLst>
      <p:ext uri="{BB962C8B-B14F-4D97-AF65-F5344CB8AC3E}">
        <p14:creationId xmlns:p14="http://schemas.microsoft.com/office/powerpoint/2010/main" val="69896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F648D-9732-44D8-A1AD-19D09C8E3B59}"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1248-F4F7-42A6-87B3-115A83E8CEBA}" type="slidenum">
              <a:rPr lang="en-US" smtClean="0"/>
              <a:t>‹N›</a:t>
            </a:fld>
            <a:endParaRPr lang="en-US"/>
          </a:p>
        </p:txBody>
      </p:sp>
    </p:spTree>
    <p:extLst>
      <p:ext uri="{BB962C8B-B14F-4D97-AF65-F5344CB8AC3E}">
        <p14:creationId xmlns:p14="http://schemas.microsoft.com/office/powerpoint/2010/main" val="94865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0F648D-9732-44D8-A1AD-19D09C8E3B59}"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1248-F4F7-42A6-87B3-115A83E8CEBA}" type="slidenum">
              <a:rPr lang="en-US" smtClean="0"/>
              <a:t>‹N›</a:t>
            </a:fld>
            <a:endParaRPr lang="en-US"/>
          </a:p>
        </p:txBody>
      </p:sp>
    </p:spTree>
    <p:extLst>
      <p:ext uri="{BB962C8B-B14F-4D97-AF65-F5344CB8AC3E}">
        <p14:creationId xmlns:p14="http://schemas.microsoft.com/office/powerpoint/2010/main" val="196446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0F648D-9732-44D8-A1AD-19D09C8E3B59}"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71248-F4F7-42A6-87B3-115A83E8CEBA}" type="slidenum">
              <a:rPr lang="en-US" smtClean="0"/>
              <a:t>‹N›</a:t>
            </a:fld>
            <a:endParaRPr lang="en-US"/>
          </a:p>
        </p:txBody>
      </p:sp>
    </p:spTree>
    <p:extLst>
      <p:ext uri="{BB962C8B-B14F-4D97-AF65-F5344CB8AC3E}">
        <p14:creationId xmlns:p14="http://schemas.microsoft.com/office/powerpoint/2010/main" val="249600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0F648D-9732-44D8-A1AD-19D09C8E3B59}"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71248-F4F7-42A6-87B3-115A83E8CEBA}" type="slidenum">
              <a:rPr lang="en-US" smtClean="0"/>
              <a:t>‹N›</a:t>
            </a:fld>
            <a:endParaRPr lang="en-US"/>
          </a:p>
        </p:txBody>
      </p:sp>
    </p:spTree>
    <p:extLst>
      <p:ext uri="{BB962C8B-B14F-4D97-AF65-F5344CB8AC3E}">
        <p14:creationId xmlns:p14="http://schemas.microsoft.com/office/powerpoint/2010/main" val="110090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F648D-9732-44D8-A1AD-19D09C8E3B59}"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71248-F4F7-42A6-87B3-115A83E8CEBA}" type="slidenum">
              <a:rPr lang="en-US" smtClean="0"/>
              <a:t>‹N›</a:t>
            </a:fld>
            <a:endParaRPr lang="en-US"/>
          </a:p>
        </p:txBody>
      </p:sp>
    </p:spTree>
    <p:extLst>
      <p:ext uri="{BB962C8B-B14F-4D97-AF65-F5344CB8AC3E}">
        <p14:creationId xmlns:p14="http://schemas.microsoft.com/office/powerpoint/2010/main" val="347394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0F648D-9732-44D8-A1AD-19D09C8E3B59}"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1248-F4F7-42A6-87B3-115A83E8CEBA}" type="slidenum">
              <a:rPr lang="en-US" smtClean="0"/>
              <a:t>‹N›</a:t>
            </a:fld>
            <a:endParaRPr lang="en-US"/>
          </a:p>
        </p:txBody>
      </p:sp>
    </p:spTree>
    <p:extLst>
      <p:ext uri="{BB962C8B-B14F-4D97-AF65-F5344CB8AC3E}">
        <p14:creationId xmlns:p14="http://schemas.microsoft.com/office/powerpoint/2010/main" val="189299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0F648D-9732-44D8-A1AD-19D09C8E3B59}"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1248-F4F7-42A6-87B3-115A83E8CEBA}" type="slidenum">
              <a:rPr lang="en-US" smtClean="0"/>
              <a:t>‹N›</a:t>
            </a:fld>
            <a:endParaRPr lang="en-US"/>
          </a:p>
        </p:txBody>
      </p:sp>
    </p:spTree>
    <p:extLst>
      <p:ext uri="{BB962C8B-B14F-4D97-AF65-F5344CB8AC3E}">
        <p14:creationId xmlns:p14="http://schemas.microsoft.com/office/powerpoint/2010/main" val="306131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F648D-9732-44D8-A1AD-19D09C8E3B59}"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71248-F4F7-42A6-87B3-115A83E8CEBA}" type="slidenum">
              <a:rPr lang="en-US" smtClean="0"/>
              <a:t>‹N›</a:t>
            </a:fld>
            <a:endParaRPr lang="en-US"/>
          </a:p>
        </p:txBody>
      </p:sp>
    </p:spTree>
    <p:extLst>
      <p:ext uri="{BB962C8B-B14F-4D97-AF65-F5344CB8AC3E}">
        <p14:creationId xmlns:p14="http://schemas.microsoft.com/office/powerpoint/2010/main" val="185780598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fif"/></Relationships>
</file>

<file path=ppt/slides/_rels/slide15.xml.rels><?xml version="1.0" encoding="UTF-8" standalone="yes"?>
<Relationships xmlns="http://schemas.openxmlformats.org/package/2006/relationships"><Relationship Id="rId8" Type="http://schemas.openxmlformats.org/officeDocument/2006/relationships/image" Target="../media/image12.jf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f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fif"/><Relationship Id="rId4" Type="http://schemas.openxmlformats.org/officeDocument/2006/relationships/image" Target="../media/image4.jf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8D93DA-2B38-4A67-86CF-E33E205BE6B6}"/>
              </a:ext>
            </a:extLst>
          </p:cNvPr>
          <p:cNvSpPr/>
          <p:nvPr/>
        </p:nvSpPr>
        <p:spPr>
          <a:xfrm>
            <a:off x="565608" y="358219"/>
            <a:ext cx="5778631" cy="6499770"/>
          </a:xfrm>
          <a:prstGeom prst="rect">
            <a:avLst/>
          </a:prstGeom>
        </p:spPr>
        <p:txBody>
          <a:bodyPr vert="horz" lIns="91440" tIns="45720" rIns="91440" bIns="45720" rtlCol="0">
            <a:normAutofit/>
          </a:bodyPr>
          <a:lstStyle/>
          <a:p>
            <a:pPr defTabSz="914400">
              <a:lnSpc>
                <a:spcPct val="90000"/>
              </a:lnSpc>
              <a:spcAft>
                <a:spcPts val="600"/>
              </a:spcAft>
              <a:buClr>
                <a:schemeClr val="accent1"/>
              </a:buClr>
              <a:buSzPct val="45000"/>
              <a:defRPr/>
            </a:pPr>
            <a:endParaRPr lang="en-US" altLang="en-US" sz="3600" b="1" dirty="0"/>
          </a:p>
          <a:p>
            <a:pPr defTabSz="914400">
              <a:lnSpc>
                <a:spcPct val="90000"/>
              </a:lnSpc>
              <a:spcAft>
                <a:spcPts val="600"/>
              </a:spcAft>
              <a:buClr>
                <a:schemeClr val="accent1"/>
              </a:buClr>
              <a:buSzPct val="45000"/>
              <a:defRPr/>
            </a:pPr>
            <a:r>
              <a:rPr lang="en-US" altLang="en-US" sz="3600" b="1" dirty="0"/>
              <a:t>INTRODUZIONE </a:t>
            </a:r>
          </a:p>
          <a:p>
            <a:pPr defTabSz="914400">
              <a:lnSpc>
                <a:spcPct val="90000"/>
              </a:lnSpc>
              <a:spcAft>
                <a:spcPts val="600"/>
              </a:spcAft>
              <a:buClr>
                <a:schemeClr val="accent1"/>
              </a:buClr>
              <a:buSzPct val="45000"/>
              <a:defRPr/>
            </a:pPr>
            <a:r>
              <a:rPr lang="en-US" altLang="en-US" sz="3600" b="1" dirty="0"/>
              <a:t>ALL’ ANTROPOLOGIA </a:t>
            </a:r>
          </a:p>
          <a:p>
            <a:pPr defTabSz="914400">
              <a:lnSpc>
                <a:spcPct val="90000"/>
              </a:lnSpc>
              <a:spcAft>
                <a:spcPts val="600"/>
              </a:spcAft>
              <a:buClr>
                <a:schemeClr val="accent1"/>
              </a:buClr>
              <a:buSzPct val="45000"/>
              <a:defRPr/>
            </a:pPr>
            <a:r>
              <a:rPr lang="en-US" altLang="en-US" sz="3600" b="1" dirty="0"/>
              <a:t>CULTURALE</a:t>
            </a:r>
            <a:endParaRPr lang="en-US" sz="360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p:txBody>
      </p:sp>
      <p:sp>
        <p:nvSpPr>
          <p:cNvPr id="5" name="CasellaDiTesto 4">
            <a:extLst>
              <a:ext uri="{FF2B5EF4-FFF2-40B4-BE49-F238E27FC236}">
                <a16:creationId xmlns:a16="http://schemas.microsoft.com/office/drawing/2014/main" id="{94A7FB3F-1B09-48F1-8880-F21B0D202FC2}"/>
              </a:ext>
            </a:extLst>
          </p:cNvPr>
          <p:cNvSpPr txBox="1"/>
          <p:nvPr/>
        </p:nvSpPr>
        <p:spPr>
          <a:xfrm>
            <a:off x="402042" y="5052201"/>
            <a:ext cx="5483916" cy="1200329"/>
          </a:xfrm>
          <a:prstGeom prst="rect">
            <a:avLst/>
          </a:prstGeom>
          <a:noFill/>
        </p:spPr>
        <p:txBody>
          <a:bodyPr wrap="square" lIns="91440" tIns="45720" rIns="91440" bIns="45720" rtlCol="0" anchor="t">
            <a:spAutoFit/>
          </a:bodyPr>
          <a:lstStyle/>
          <a:p>
            <a:r>
              <a:rPr lang="it-IT" sz="2400" dirty="0"/>
              <a:t>Valentina Mutti</a:t>
            </a:r>
          </a:p>
          <a:p>
            <a:endParaRPr lang="it-IT" sz="2400" dirty="0">
              <a:cs typeface="Calibri"/>
            </a:endParaRPr>
          </a:p>
          <a:p>
            <a:r>
              <a:rPr lang="it-IT" sz="2400" dirty="0">
                <a:cs typeface="Calibri"/>
              </a:rPr>
              <a:t>12 Gennaio 2022, UNITRE Arcore</a:t>
            </a:r>
          </a:p>
        </p:txBody>
      </p:sp>
      <p:pic>
        <p:nvPicPr>
          <p:cNvPr id="3" name="Immagine 2" descr="Immagine che contiene colorato, decorato, mucchio, dipinto&#10;&#10;Descrizione generata automaticamente">
            <a:extLst>
              <a:ext uri="{FF2B5EF4-FFF2-40B4-BE49-F238E27FC236}">
                <a16:creationId xmlns:a16="http://schemas.microsoft.com/office/drawing/2014/main" id="{30040D47-D6F3-4BE3-8908-42933FAD5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958" y="595781"/>
            <a:ext cx="5904000" cy="5904000"/>
          </a:xfrm>
          <a:prstGeom prst="rect">
            <a:avLst/>
          </a:prstGeom>
        </p:spPr>
      </p:pic>
    </p:spTree>
    <p:extLst>
      <p:ext uri="{BB962C8B-B14F-4D97-AF65-F5344CB8AC3E}">
        <p14:creationId xmlns:p14="http://schemas.microsoft.com/office/powerpoint/2010/main" val="44401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5AABD-86DC-4E17-BF75-572E2F7115B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it-IT" sz="4200" b="1" kern="1200" dirty="0">
                <a:latin typeface="+mj-lt"/>
                <a:ea typeface="+mj-ea"/>
                <a:cs typeface="+mj-cs"/>
              </a:rPr>
              <a:t>Il concetto di «cultura» in senso antropologico</a:t>
            </a:r>
            <a:endParaRPr lang="en-US" sz="4200" kern="1200" dirty="0">
              <a:latin typeface="+mj-lt"/>
              <a:ea typeface="+mj-ea"/>
              <a:cs typeface="+mj-cs"/>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81DE32-810C-4B61-A43F-F58DD78499B6}"/>
              </a:ext>
            </a:extLst>
          </p:cNvPr>
          <p:cNvSpPr txBox="1"/>
          <p:nvPr/>
        </p:nvSpPr>
        <p:spPr>
          <a:xfrm>
            <a:off x="622017" y="1929384"/>
            <a:ext cx="10426197" cy="482705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ts val="1200"/>
              </a:spcBef>
              <a:spcAft>
                <a:spcPts val="200"/>
              </a:spcAft>
            </a:pPr>
            <a:r>
              <a:rPr lang="it-IT" sz="2200" b="1" dirty="0"/>
              <a:t>1871 «Primitive culture», definizione di Tylor</a:t>
            </a:r>
            <a:r>
              <a:rPr lang="it-IT" sz="2200" dirty="0"/>
              <a:t>: </a:t>
            </a:r>
          </a:p>
          <a:p>
            <a:pPr defTabSz="914400">
              <a:lnSpc>
                <a:spcPct val="90000"/>
              </a:lnSpc>
              <a:spcBef>
                <a:spcPts val="1200"/>
              </a:spcBef>
              <a:spcAft>
                <a:spcPts val="200"/>
              </a:spcAft>
            </a:pPr>
            <a:r>
              <a:rPr lang="it-IT" sz="2200" dirty="0">
                <a:cs typeface="Calibri"/>
              </a:rPr>
              <a:t>«</a:t>
            </a:r>
            <a:r>
              <a:rPr lang="it-IT" sz="2000" i="1" dirty="0">
                <a:cs typeface="Calibri"/>
              </a:rPr>
              <a:t>La cultura o civiltà, intesa nel suo ampio senso etnografico, è quell’insieme complesso che include la conoscenza, le credenze, l’arte, la morale, il diritto, il costume e qualsiasi altra capacità o abitudine acquisita dall’uomo in quanto membro di una società»</a:t>
            </a:r>
          </a:p>
          <a:p>
            <a:pPr defTabSz="914400">
              <a:lnSpc>
                <a:spcPct val="90000"/>
              </a:lnSpc>
              <a:spcBef>
                <a:spcPts val="1200"/>
              </a:spcBef>
              <a:spcAft>
                <a:spcPts val="200"/>
              </a:spcAft>
            </a:pPr>
            <a:endParaRPr lang="it-IT" sz="2000" i="1" dirty="0">
              <a:cs typeface="Calibri"/>
            </a:endParaRPr>
          </a:p>
          <a:p>
            <a:pPr marL="400050" indent="-342900" defTabSz="914400">
              <a:lnSpc>
                <a:spcPct val="90000"/>
              </a:lnSpc>
              <a:spcBef>
                <a:spcPts val="1200"/>
              </a:spcBef>
              <a:spcAft>
                <a:spcPts val="200"/>
              </a:spcAft>
              <a:buFont typeface="Wingdings"/>
              <a:buChar char="v"/>
            </a:pPr>
            <a:r>
              <a:rPr lang="it-IT" sz="2200" dirty="0"/>
              <a:t>Composta da diversi elementi (scomponibili)</a:t>
            </a:r>
          </a:p>
          <a:p>
            <a:pPr marL="400050" indent="-342900" defTabSz="914400">
              <a:lnSpc>
                <a:spcPct val="90000"/>
              </a:lnSpc>
              <a:spcBef>
                <a:spcPts val="1200"/>
              </a:spcBef>
              <a:spcAft>
                <a:spcPts val="200"/>
              </a:spcAft>
              <a:buFont typeface="Wingdings"/>
              <a:buChar char="v"/>
            </a:pPr>
            <a:r>
              <a:rPr lang="it-IT" sz="2200" dirty="0">
                <a:cs typeface="Calibri" panose="020F0502020204030204"/>
              </a:rPr>
              <a:t>Acquisizione sociale (aspetto collettivo)</a:t>
            </a:r>
          </a:p>
          <a:p>
            <a:pPr marL="400050" indent="-342900" defTabSz="914400">
              <a:lnSpc>
                <a:spcPct val="90000"/>
              </a:lnSpc>
              <a:spcBef>
                <a:spcPts val="1200"/>
              </a:spcBef>
              <a:spcAft>
                <a:spcPts val="200"/>
              </a:spcAft>
              <a:buFont typeface="Wingdings"/>
              <a:buChar char="v"/>
            </a:pPr>
            <a:r>
              <a:rPr lang="it-IT" sz="2200" dirty="0">
                <a:cs typeface="Calibri" panose="020F0502020204030204"/>
              </a:rPr>
              <a:t>Supera la separazione in ceti e classi (uomini colti VS incolti)</a:t>
            </a:r>
          </a:p>
          <a:p>
            <a:pPr marL="400050" indent="-342900" defTabSz="914400">
              <a:lnSpc>
                <a:spcPct val="90000"/>
              </a:lnSpc>
              <a:spcBef>
                <a:spcPts val="1200"/>
              </a:spcBef>
              <a:spcAft>
                <a:spcPts val="200"/>
              </a:spcAft>
              <a:buFont typeface="Wingdings"/>
              <a:buChar char="v"/>
            </a:pPr>
            <a:r>
              <a:rPr lang="it-IT" sz="2200" dirty="0">
                <a:cs typeface="Calibri" panose="020F0502020204030204"/>
              </a:rPr>
              <a:t>Accomuna tutte le società umane (universalismo)</a:t>
            </a:r>
          </a:p>
          <a:p>
            <a:pPr marL="400050" indent="-342900" defTabSz="914400">
              <a:lnSpc>
                <a:spcPct val="90000"/>
              </a:lnSpc>
              <a:spcBef>
                <a:spcPts val="1200"/>
              </a:spcBef>
              <a:spcAft>
                <a:spcPts val="200"/>
              </a:spcAft>
              <a:buFont typeface="Wingdings"/>
              <a:buChar char="v"/>
            </a:pPr>
            <a:r>
              <a:rPr lang="it-IT" sz="2200" dirty="0">
                <a:cs typeface="Calibri" panose="020F0502020204030204"/>
              </a:rPr>
              <a:t>Antropologia evoluzionista, idea di «progresso» (epoca vittoriana)</a:t>
            </a:r>
          </a:p>
          <a:p>
            <a:pPr marL="57150" defTabSz="914400">
              <a:lnSpc>
                <a:spcPct val="90000"/>
              </a:lnSpc>
              <a:spcBef>
                <a:spcPts val="1200"/>
              </a:spcBef>
              <a:spcAft>
                <a:spcPts val="200"/>
              </a:spcAft>
            </a:pPr>
            <a:endParaRPr lang="it-IT" sz="2200" dirty="0">
              <a:cs typeface="Calibri" panose="020F0502020204030204"/>
            </a:endParaRPr>
          </a:p>
        </p:txBody>
      </p:sp>
      <p:sp>
        <p:nvSpPr>
          <p:cNvPr id="4" name="TextBox 3">
            <a:extLst>
              <a:ext uri="{FF2B5EF4-FFF2-40B4-BE49-F238E27FC236}">
                <a16:creationId xmlns:a16="http://schemas.microsoft.com/office/drawing/2014/main" id="{DE179437-422D-4A4B-AEB4-063C0418D8A9}"/>
              </a:ext>
            </a:extLst>
          </p:cNvPr>
          <p:cNvSpPr txBox="1"/>
          <p:nvPr/>
        </p:nvSpPr>
        <p:spPr>
          <a:xfrm>
            <a:off x="6449290" y="1857497"/>
            <a:ext cx="4918364" cy="47264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914400">
              <a:lnSpc>
                <a:spcPct val="90000"/>
              </a:lnSpc>
              <a:spcBef>
                <a:spcPts val="1200"/>
              </a:spcBef>
              <a:spcAft>
                <a:spcPts val="200"/>
              </a:spcAft>
            </a:pPr>
            <a:endParaRPr lang="it-IT" sz="2200" b="1" dirty="0"/>
          </a:p>
          <a:p>
            <a:pPr defTabSz="914400">
              <a:lnSpc>
                <a:spcPct val="90000"/>
              </a:lnSpc>
              <a:spcBef>
                <a:spcPts val="1200"/>
              </a:spcBef>
              <a:spcAft>
                <a:spcPts val="200"/>
              </a:spcAft>
            </a:pPr>
            <a:endParaRPr lang="it-IT" sz="2200" b="1" dirty="0"/>
          </a:p>
          <a:p>
            <a:pPr defTabSz="914400">
              <a:lnSpc>
                <a:spcPct val="90000"/>
              </a:lnSpc>
              <a:spcBef>
                <a:spcPts val="1200"/>
              </a:spcBef>
              <a:spcAft>
                <a:spcPts val="200"/>
              </a:spcAft>
            </a:pPr>
            <a:endParaRPr lang="it-IT" sz="2200" b="1" dirty="0"/>
          </a:p>
        </p:txBody>
      </p:sp>
    </p:spTree>
    <p:extLst>
      <p:ext uri="{BB962C8B-B14F-4D97-AF65-F5344CB8AC3E}">
        <p14:creationId xmlns:p14="http://schemas.microsoft.com/office/powerpoint/2010/main" val="150616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5AABD-86DC-4E17-BF75-572E2F7115B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it-IT" sz="4200" b="1" kern="1200" dirty="0">
                <a:latin typeface="+mj-lt"/>
                <a:ea typeface="+mj-ea"/>
                <a:cs typeface="+mj-cs"/>
              </a:rPr>
              <a:t>Il concetto di «cultura»</a:t>
            </a:r>
            <a:endParaRPr lang="en-US" sz="4200" kern="1200" dirty="0">
              <a:latin typeface="+mj-lt"/>
              <a:ea typeface="+mj-ea"/>
              <a:cs typeface="+mj-cs"/>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81DE32-810C-4B61-A43F-F58DD78499B6}"/>
              </a:ext>
            </a:extLst>
          </p:cNvPr>
          <p:cNvSpPr txBox="1"/>
          <p:nvPr/>
        </p:nvSpPr>
        <p:spPr>
          <a:xfrm>
            <a:off x="622017" y="1929384"/>
            <a:ext cx="5221855" cy="482705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57150" defTabSz="914400">
              <a:lnSpc>
                <a:spcPct val="90000"/>
              </a:lnSpc>
              <a:spcBef>
                <a:spcPts val="1200"/>
              </a:spcBef>
              <a:spcAft>
                <a:spcPts val="200"/>
              </a:spcAft>
            </a:pPr>
            <a:endParaRPr lang="it-IT" sz="2200" dirty="0">
              <a:cs typeface="Calibri" panose="020F0502020204030204"/>
            </a:endParaRPr>
          </a:p>
        </p:txBody>
      </p:sp>
      <p:sp>
        <p:nvSpPr>
          <p:cNvPr id="4" name="TextBox 3">
            <a:extLst>
              <a:ext uri="{FF2B5EF4-FFF2-40B4-BE49-F238E27FC236}">
                <a16:creationId xmlns:a16="http://schemas.microsoft.com/office/drawing/2014/main" id="{DE179437-422D-4A4B-AEB4-063C0418D8A9}"/>
              </a:ext>
            </a:extLst>
          </p:cNvPr>
          <p:cNvSpPr txBox="1"/>
          <p:nvPr/>
        </p:nvSpPr>
        <p:spPr>
          <a:xfrm>
            <a:off x="6095999" y="1857497"/>
            <a:ext cx="5659225" cy="47264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914400">
              <a:lnSpc>
                <a:spcPct val="90000"/>
              </a:lnSpc>
              <a:spcBef>
                <a:spcPts val="1200"/>
              </a:spcBef>
              <a:spcAft>
                <a:spcPts val="200"/>
              </a:spcAft>
            </a:pPr>
            <a:r>
              <a:rPr lang="it-IT" sz="2000" b="1" dirty="0"/>
              <a:t>Definizioni contemporanee</a:t>
            </a:r>
          </a:p>
          <a:p>
            <a:endParaRPr lang="it-IT" altLang="it-IT" b="1" dirty="0"/>
          </a:p>
          <a:p>
            <a:r>
              <a:rPr lang="it-IT" altLang="it-IT" b="1" dirty="0" err="1"/>
              <a:t>Geertz</a:t>
            </a:r>
            <a:r>
              <a:rPr lang="it-IT" altLang="it-IT" dirty="0"/>
              <a:t>: </a:t>
            </a:r>
            <a:r>
              <a:rPr lang="it-IT" altLang="it-IT" b="1" dirty="0"/>
              <a:t>produzione di senso</a:t>
            </a:r>
          </a:p>
          <a:p>
            <a:r>
              <a:rPr lang="it-IT" altLang="it-IT" i="1" dirty="0"/>
              <a:t>«siamo animali incompleti o non finiti che si completano e si perfezionano attraverso la cultura – e non attraverso la cultura in genere, ma attraverso forme di cultura estremamente particolari»</a:t>
            </a:r>
            <a:r>
              <a:rPr lang="it-IT" altLang="it-IT" dirty="0"/>
              <a:t> (</a:t>
            </a:r>
            <a:r>
              <a:rPr lang="it-IT" altLang="it-IT" dirty="0" err="1"/>
              <a:t>Geertz</a:t>
            </a:r>
            <a:r>
              <a:rPr lang="it-IT" altLang="it-IT" dirty="0"/>
              <a:t>, 1987). </a:t>
            </a:r>
          </a:p>
          <a:p>
            <a:pPr defTabSz="914400">
              <a:lnSpc>
                <a:spcPct val="90000"/>
              </a:lnSpc>
              <a:spcBef>
                <a:spcPts val="1200"/>
              </a:spcBef>
              <a:spcAft>
                <a:spcPts val="200"/>
              </a:spcAft>
            </a:pPr>
            <a:r>
              <a:rPr lang="it-IT" b="1" dirty="0" err="1"/>
              <a:t>Hannertz</a:t>
            </a:r>
            <a:r>
              <a:rPr lang="it-IT" b="1" dirty="0"/>
              <a:t>: produzione di significati</a:t>
            </a:r>
          </a:p>
          <a:p>
            <a:pPr defTabSz="914400">
              <a:lnSpc>
                <a:spcPct val="90000"/>
              </a:lnSpc>
              <a:spcBef>
                <a:spcPts val="1200"/>
              </a:spcBef>
              <a:spcAft>
                <a:spcPts val="200"/>
              </a:spcAft>
            </a:pPr>
            <a:r>
              <a:rPr lang="it-IT" i="1" dirty="0"/>
              <a:t>«una cultura è una struttura di significato che viaggia su reti di comunicazione non localizzate in singoli territori»</a:t>
            </a:r>
          </a:p>
          <a:p>
            <a:pPr defTabSz="914400">
              <a:lnSpc>
                <a:spcPct val="90000"/>
              </a:lnSpc>
              <a:spcBef>
                <a:spcPts val="1200"/>
              </a:spcBef>
              <a:spcAft>
                <a:spcPts val="200"/>
              </a:spcAft>
            </a:pPr>
            <a:r>
              <a:rPr lang="it-IT" b="1" dirty="0"/>
              <a:t>Proposta di </a:t>
            </a:r>
            <a:r>
              <a:rPr lang="it-IT" b="1" dirty="0" err="1"/>
              <a:t>Appadurai</a:t>
            </a:r>
            <a:r>
              <a:rPr lang="it-IT" dirty="0"/>
              <a:t>: da cultura a culturale</a:t>
            </a:r>
            <a:endParaRPr lang="it-IT" dirty="0">
              <a:cs typeface="Calibri"/>
            </a:endParaRPr>
          </a:p>
          <a:p>
            <a:pPr marL="285750" indent="-228600" defTabSz="914400">
              <a:lnSpc>
                <a:spcPct val="90000"/>
              </a:lnSpc>
              <a:spcBef>
                <a:spcPts val="1200"/>
              </a:spcBef>
              <a:spcAft>
                <a:spcPts val="200"/>
              </a:spcAft>
              <a:buFont typeface="Arial" panose="020B0604020202020204" pitchFamily="34" charset="0"/>
              <a:buChar char="•"/>
            </a:pPr>
            <a:endParaRPr lang="it-IT" sz="2200" dirty="0">
              <a:cs typeface="Calibri"/>
            </a:endParaRPr>
          </a:p>
        </p:txBody>
      </p:sp>
      <p:sp>
        <p:nvSpPr>
          <p:cNvPr id="8" name="CasellaDiTesto 7">
            <a:extLst>
              <a:ext uri="{FF2B5EF4-FFF2-40B4-BE49-F238E27FC236}">
                <a16:creationId xmlns:a16="http://schemas.microsoft.com/office/drawing/2014/main" id="{32444424-EB29-42E0-AB6D-CE8027923703}"/>
              </a:ext>
            </a:extLst>
          </p:cNvPr>
          <p:cNvSpPr txBox="1"/>
          <p:nvPr/>
        </p:nvSpPr>
        <p:spPr>
          <a:xfrm>
            <a:off x="669036" y="1924411"/>
            <a:ext cx="5174836" cy="2954655"/>
          </a:xfrm>
          <a:prstGeom prst="rect">
            <a:avLst/>
          </a:prstGeom>
          <a:noFill/>
        </p:spPr>
        <p:txBody>
          <a:bodyPr wrap="square">
            <a:spAutoFit/>
          </a:bodyPr>
          <a:lstStyle/>
          <a:p>
            <a:r>
              <a:rPr lang="it-IT" altLang="it-IT" sz="2000" b="1" dirty="0"/>
              <a:t>Da universalismo a particolarismo: da cultura a culture in senso plurale (da Boas agli anni ‘60)</a:t>
            </a:r>
          </a:p>
          <a:p>
            <a:endParaRPr lang="it-IT" altLang="it-IT" sz="2000" b="1" dirty="0"/>
          </a:p>
          <a:p>
            <a:r>
              <a:rPr lang="it-IT" altLang="it-IT" dirty="0"/>
              <a:t>Studio di piccole comunità relativamente isolabili, categorizzabili come «culture» in una specifica località/tribalità</a:t>
            </a:r>
          </a:p>
          <a:p>
            <a:endParaRPr lang="it-IT" altLang="it-IT" dirty="0"/>
          </a:p>
          <a:p>
            <a:r>
              <a:rPr lang="it-IT" altLang="it-IT" dirty="0"/>
              <a:t>Risponde a un ideale teorico</a:t>
            </a:r>
          </a:p>
          <a:p>
            <a:endParaRPr lang="it-IT" altLang="it-IT" dirty="0"/>
          </a:p>
          <a:p>
            <a:endParaRPr lang="it-IT" dirty="0"/>
          </a:p>
        </p:txBody>
      </p:sp>
      <p:sp>
        <p:nvSpPr>
          <p:cNvPr id="5" name="CasellaDiTesto 4">
            <a:extLst>
              <a:ext uri="{FF2B5EF4-FFF2-40B4-BE49-F238E27FC236}">
                <a16:creationId xmlns:a16="http://schemas.microsoft.com/office/drawing/2014/main" id="{528E07BC-E701-497D-891E-0A1AC74D4F79}"/>
              </a:ext>
            </a:extLst>
          </p:cNvPr>
          <p:cNvSpPr txBox="1"/>
          <p:nvPr/>
        </p:nvSpPr>
        <p:spPr>
          <a:xfrm flipH="1">
            <a:off x="3695305" y="6004876"/>
            <a:ext cx="6986616" cy="707886"/>
          </a:xfrm>
          <a:prstGeom prst="rect">
            <a:avLst/>
          </a:prstGeom>
          <a:noFill/>
        </p:spPr>
        <p:txBody>
          <a:bodyPr wrap="square" rtlCol="0">
            <a:spAutoFit/>
          </a:bodyPr>
          <a:lstStyle/>
          <a:p>
            <a:r>
              <a:rPr lang="it-IT" sz="2000" b="1" dirty="0"/>
              <a:t>Pericolo di reificazione (ridurre ed oggettivare)</a:t>
            </a:r>
          </a:p>
          <a:p>
            <a:r>
              <a:rPr lang="it-IT" sz="2000" dirty="0"/>
              <a:t>Cultura è un sistema chiuso o aperto?</a:t>
            </a:r>
          </a:p>
        </p:txBody>
      </p:sp>
    </p:spTree>
    <p:extLst>
      <p:ext uri="{BB962C8B-B14F-4D97-AF65-F5344CB8AC3E}">
        <p14:creationId xmlns:p14="http://schemas.microsoft.com/office/powerpoint/2010/main" val="154053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5AABD-86DC-4E17-BF75-572E2F7115BD}"/>
              </a:ext>
            </a:extLst>
          </p:cNvPr>
          <p:cNvSpPr>
            <a:spLocks noGrp="1"/>
          </p:cNvSpPr>
          <p:nvPr>
            <p:ph type="title"/>
          </p:nvPr>
        </p:nvSpPr>
        <p:spPr>
          <a:xfrm>
            <a:off x="282804" y="365125"/>
            <a:ext cx="11070996" cy="1325563"/>
          </a:xfrm>
        </p:spPr>
        <p:txBody>
          <a:bodyPr vert="horz" lIns="91440" tIns="45720" rIns="91440" bIns="45720" rtlCol="0" anchor="ctr">
            <a:normAutofit/>
          </a:bodyPr>
          <a:lstStyle/>
          <a:p>
            <a:r>
              <a:rPr lang="it-IT" sz="4200" b="1" kern="1200" dirty="0">
                <a:latin typeface="+mj-lt"/>
                <a:ea typeface="+mj-ea"/>
                <a:cs typeface="+mj-cs"/>
              </a:rPr>
              <a:t>La storia del cittadino americano (R. </a:t>
            </a:r>
            <a:r>
              <a:rPr lang="it-IT" sz="4200" b="1" kern="1200" dirty="0" err="1">
                <a:latin typeface="+mj-lt"/>
                <a:ea typeface="+mj-ea"/>
                <a:cs typeface="+mj-cs"/>
              </a:rPr>
              <a:t>Linton</a:t>
            </a:r>
            <a:r>
              <a:rPr lang="it-IT" sz="4200" b="1" kern="1200" dirty="0">
                <a:latin typeface="+mj-lt"/>
                <a:ea typeface="+mj-ea"/>
                <a:cs typeface="+mj-cs"/>
              </a:rPr>
              <a:t>, 1936)</a:t>
            </a:r>
            <a:endParaRPr lang="en-US" sz="4200" kern="1200" dirty="0">
              <a:latin typeface="+mj-lt"/>
              <a:ea typeface="+mj-ea"/>
              <a:cs typeface="+mj-cs"/>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81DE32-810C-4B61-A43F-F58DD78499B6}"/>
              </a:ext>
            </a:extLst>
          </p:cNvPr>
          <p:cNvSpPr txBox="1"/>
          <p:nvPr/>
        </p:nvSpPr>
        <p:spPr>
          <a:xfrm>
            <a:off x="348793" y="1894074"/>
            <a:ext cx="11329482" cy="486236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algn="just"/>
            <a:r>
              <a:rPr lang="it-IT" sz="1800" kern="150" dirty="0">
                <a:effectLst/>
                <a:latin typeface="Times New Roman" panose="02020603050405020304" pitchFamily="18" charset="0"/>
                <a:ea typeface="Andale Sans UI"/>
                <a:cs typeface="Tahoma" panose="020B0604030504040204" pitchFamily="34" charset="0"/>
              </a:rPr>
              <a:t>Il cittadino americano medio si sveglia in un letto costruito secondo un modello che ebbe origine nel vicino Oriente. Egli scosta le lenzuola e le coperte che possono essere di cotone, pianta originaria dell’India; o di lino, pianta originaria del vicino Oriente; o di seta, il cui uso fu scoperto in Cina.</a:t>
            </a:r>
          </a:p>
          <a:p>
            <a:pPr algn="just"/>
            <a:r>
              <a:rPr lang="it-IT" sz="1800" kern="150" dirty="0">
                <a:effectLst/>
                <a:latin typeface="Times New Roman" panose="02020603050405020304" pitchFamily="18" charset="0"/>
                <a:ea typeface="Andale Sans UI"/>
                <a:cs typeface="Tahoma" panose="020B0604030504040204" pitchFamily="34" charset="0"/>
              </a:rPr>
              <a:t>Si infila i mocassini inventati dagli indiani delle contrade boscose dell’Est, e va nel bagno, i cui accessori sono un misto di invenzioni europee e americane, entrambe di data recente. Poi si fa la barba, rito masochistico che sembra sia derivato dai sumeri o dagli antichi egiziani.</a:t>
            </a:r>
          </a:p>
          <a:p>
            <a:pPr algn="just"/>
            <a:r>
              <a:rPr lang="it-IT" sz="1800" kern="150" dirty="0">
                <a:effectLst/>
                <a:latin typeface="Times New Roman" panose="02020603050405020304" pitchFamily="18" charset="0"/>
                <a:ea typeface="Andale Sans UI"/>
                <a:cs typeface="Tahoma" panose="020B0604030504040204" pitchFamily="34" charset="0"/>
              </a:rPr>
              <a:t>Tornato in camera da letto, prende i suoi vestiti da una sedia il cui modello è stato elaborato nell’Europa meridionale e si veste. Indossa indumenti la cui forma derivò in origine dai vestiti di pelle dei nomadi delle steppe dell’Asia, si infila le scarpe fatte di pelle tinta secondo un procedimento inventato nell’antico Egitto.</a:t>
            </a:r>
          </a:p>
          <a:p>
            <a:pPr algn="just"/>
            <a:r>
              <a:rPr lang="it-IT" sz="1800" kern="150" dirty="0">
                <a:effectLst/>
                <a:latin typeface="Times New Roman" panose="02020603050405020304" pitchFamily="18" charset="0"/>
                <a:ea typeface="Andale Sans UI"/>
                <a:cs typeface="Tahoma" panose="020B0604030504040204" pitchFamily="34" charset="0"/>
              </a:rPr>
              <a:t>Andando a fare colazione si ferma a comprare un giornale, pagando con delle monete che sono un’antica invenzione della Lidia. Al ristorante il suo coltello è di acciaio, lega fatta per la prima volta nell’India del Sud, la forchetta ha origini medievali italiane, il cucchiaio è un derivato dell’originale romano. Prende il caffè, pianta abissina, con panna e zucchero. Dopo la frutta e il caffè, mangerà le cialde, dolci fatti, secondo una tecnica scandinava, con il frumento, originario dell’Asia minore.</a:t>
            </a:r>
          </a:p>
          <a:p>
            <a:pPr algn="just"/>
            <a:r>
              <a:rPr lang="it-IT" sz="1800" kern="150" dirty="0">
                <a:effectLst/>
                <a:latin typeface="Times New Roman" panose="02020603050405020304" pitchFamily="18" charset="0"/>
                <a:ea typeface="Andale Sans UI"/>
                <a:cs typeface="Tahoma" panose="020B0604030504040204" pitchFamily="34" charset="0"/>
              </a:rPr>
              <a:t>Quando il nostro amico ha finito di mangiare, si appoggia alla spalliera delle sedie e fuma, secondo un’abitudine degli indiani d’America, consumando la pianta addomesticata in Brasile o fumando la pipa, derivata dagli indiani della Virginia o la sigaretta, derivata dal Messico. Può anche fumare un sigaro, trasmessoci dalle Antille, attraverso la Spagna. Mentre fuma legge le notizie del giorno, stampate in un carattere inventato dagli antichi semiti, su di un materiale inventato in Cina e secondo un procedimento inventato in Germania. Mentre legge i resoconti dei problemi che si agitano all’estero, se è un buon cittadino conservatore, con un linguaggio indo-europeo, ringrazierà una divinità ebraica di averlo fatto al cento per cento americano…</a:t>
            </a:r>
          </a:p>
          <a:p>
            <a:pPr marL="57150" defTabSz="914400">
              <a:lnSpc>
                <a:spcPct val="90000"/>
              </a:lnSpc>
              <a:spcBef>
                <a:spcPts val="1200"/>
              </a:spcBef>
              <a:spcAft>
                <a:spcPts val="200"/>
              </a:spcAft>
            </a:pPr>
            <a:endParaRPr lang="it-IT" sz="2200" dirty="0">
              <a:cs typeface="Calibri" panose="020F0502020204030204"/>
            </a:endParaRPr>
          </a:p>
        </p:txBody>
      </p:sp>
      <p:sp>
        <p:nvSpPr>
          <p:cNvPr id="4" name="TextBox 3">
            <a:extLst>
              <a:ext uri="{FF2B5EF4-FFF2-40B4-BE49-F238E27FC236}">
                <a16:creationId xmlns:a16="http://schemas.microsoft.com/office/drawing/2014/main" id="{DE179437-422D-4A4B-AEB4-063C0418D8A9}"/>
              </a:ext>
            </a:extLst>
          </p:cNvPr>
          <p:cNvSpPr txBox="1"/>
          <p:nvPr/>
        </p:nvSpPr>
        <p:spPr>
          <a:xfrm>
            <a:off x="513726" y="1857497"/>
            <a:ext cx="10853928" cy="47264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57150" defTabSz="914400">
              <a:lnSpc>
                <a:spcPct val="90000"/>
              </a:lnSpc>
              <a:spcBef>
                <a:spcPts val="1200"/>
              </a:spcBef>
              <a:spcAft>
                <a:spcPts val="200"/>
              </a:spcAft>
            </a:pPr>
            <a:endParaRPr lang="it-IT" sz="2200" dirty="0">
              <a:cs typeface="Calibri"/>
            </a:endParaRPr>
          </a:p>
        </p:txBody>
      </p:sp>
    </p:spTree>
    <p:extLst>
      <p:ext uri="{BB962C8B-B14F-4D97-AF65-F5344CB8AC3E}">
        <p14:creationId xmlns:p14="http://schemas.microsoft.com/office/powerpoint/2010/main" val="1828026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5AABD-86DC-4E17-BF75-572E2F7115B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b="1" kern="1200" dirty="0">
                <a:solidFill>
                  <a:schemeClr val="tx1"/>
                </a:solidFill>
                <a:latin typeface="+mj-lt"/>
                <a:ea typeface="+mj-ea"/>
                <a:cs typeface="+mj-cs"/>
              </a:rPr>
              <a:t>ETNOGRAFIA</a:t>
            </a:r>
            <a:endParaRPr lang="en-US" sz="5400" kern="1200" dirty="0">
              <a:solidFill>
                <a:schemeClr val="tx1"/>
              </a:solidFill>
              <a:latin typeface="+mj-lt"/>
              <a:ea typeface="+mj-ea"/>
              <a:cs typeface="+mj-cs"/>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81DE32-810C-4B61-A43F-F58DD78499B6}"/>
              </a:ext>
            </a:extLst>
          </p:cNvPr>
          <p:cNvSpPr txBox="1"/>
          <p:nvPr/>
        </p:nvSpPr>
        <p:spPr>
          <a:xfrm>
            <a:off x="838200" y="1929384"/>
            <a:ext cx="10515600" cy="425196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90000"/>
              </a:lnSpc>
              <a:spcBef>
                <a:spcPts val="1200"/>
              </a:spcBef>
              <a:spcAft>
                <a:spcPts val="200"/>
              </a:spcAft>
              <a:buFont typeface="Arial" panose="020B0604020202020204" pitchFamily="34" charset="0"/>
              <a:buChar char="•"/>
            </a:pPr>
            <a:endParaRPr lang="en-US" sz="2200" b="1" u="sng"/>
          </a:p>
          <a:p>
            <a:pPr marL="285750" indent="-228600" defTabSz="914400">
              <a:lnSpc>
                <a:spcPct val="90000"/>
              </a:lnSpc>
              <a:spcBef>
                <a:spcPts val="1200"/>
              </a:spcBef>
              <a:spcAft>
                <a:spcPts val="200"/>
              </a:spcAft>
              <a:buFont typeface="Arial" panose="020B0604020202020204" pitchFamily="34" charset="0"/>
              <a:buChar char="•"/>
            </a:pPr>
            <a:endParaRPr lang="en-US" sz="2200">
              <a:cs typeface="Calibri"/>
            </a:endParaRPr>
          </a:p>
          <a:p>
            <a:pPr marL="285750" indent="-228600" defTabSz="914400">
              <a:lnSpc>
                <a:spcPct val="90000"/>
              </a:lnSpc>
              <a:spcBef>
                <a:spcPts val="1200"/>
              </a:spcBef>
              <a:spcAft>
                <a:spcPts val="200"/>
              </a:spcAft>
              <a:buFont typeface="Arial" panose="020B0604020202020204" pitchFamily="34" charset="0"/>
              <a:buChar char="•"/>
            </a:pPr>
            <a:endParaRPr lang="en-US" sz="2200"/>
          </a:p>
          <a:p>
            <a:pPr marL="285750" indent="-228600" defTabSz="914400">
              <a:lnSpc>
                <a:spcPct val="90000"/>
              </a:lnSpc>
              <a:spcBef>
                <a:spcPts val="1200"/>
              </a:spcBef>
              <a:spcAft>
                <a:spcPts val="200"/>
              </a:spcAft>
              <a:buFont typeface="Arial" panose="020B0604020202020204" pitchFamily="34" charset="0"/>
              <a:buChar char="•"/>
            </a:pPr>
            <a:endParaRPr lang="en-US" sz="2200"/>
          </a:p>
          <a:p>
            <a:pPr marL="285750" indent="-228600" defTabSz="914400">
              <a:lnSpc>
                <a:spcPct val="90000"/>
              </a:lnSpc>
              <a:spcBef>
                <a:spcPts val="1200"/>
              </a:spcBef>
              <a:spcAft>
                <a:spcPts val="200"/>
              </a:spcAft>
              <a:buFont typeface="Arial" panose="020B0604020202020204" pitchFamily="34" charset="0"/>
              <a:buChar char="•"/>
            </a:pPr>
            <a:endParaRPr lang="en-US" sz="2200"/>
          </a:p>
        </p:txBody>
      </p:sp>
      <p:sp>
        <p:nvSpPr>
          <p:cNvPr id="7" name="CasellaDiTesto 6">
            <a:extLst>
              <a:ext uri="{FF2B5EF4-FFF2-40B4-BE49-F238E27FC236}">
                <a16:creationId xmlns:a16="http://schemas.microsoft.com/office/drawing/2014/main" id="{B0E41EA6-F5E4-480A-B7C7-A90AFCA7F9C4}"/>
              </a:ext>
            </a:extLst>
          </p:cNvPr>
          <p:cNvSpPr txBox="1"/>
          <p:nvPr/>
        </p:nvSpPr>
        <p:spPr>
          <a:xfrm>
            <a:off x="640080" y="2872899"/>
            <a:ext cx="4243589" cy="3320668"/>
          </a:xfrm>
          <a:prstGeom prst="rect">
            <a:avLst/>
          </a:prstGeom>
        </p:spPr>
        <p:txBody>
          <a:bodyPr vert="horz" lIns="91440" tIns="45720" rIns="91440" bIns="45720" rtlCol="0">
            <a:normAutofit/>
          </a:bodyPr>
          <a:lstStyle/>
          <a:p>
            <a:pPr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500" i="0" u="none" strike="noStrike" cap="none" spc="0" normalizeH="0" baseline="0" noProof="0">
              <a:ln>
                <a:noFill/>
              </a:ln>
              <a:effectLst/>
              <a:uLnTx/>
              <a:uFillTx/>
            </a:endParaRPr>
          </a:p>
        </p:txBody>
      </p:sp>
      <p:sp>
        <p:nvSpPr>
          <p:cNvPr id="4" name="TextBox 3">
            <a:extLst>
              <a:ext uri="{FF2B5EF4-FFF2-40B4-BE49-F238E27FC236}">
                <a16:creationId xmlns:a16="http://schemas.microsoft.com/office/drawing/2014/main" id="{77199B37-07A1-4170-902F-715F60A82878}"/>
              </a:ext>
            </a:extLst>
          </p:cNvPr>
          <p:cNvSpPr txBox="1"/>
          <p:nvPr/>
        </p:nvSpPr>
        <p:spPr>
          <a:xfrm>
            <a:off x="386884" y="1944596"/>
            <a:ext cx="10420709"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 dirty="0">
                <a:ea typeface="+mn-lt"/>
                <a:cs typeface="+mn-lt"/>
              </a:rPr>
              <a:t> </a:t>
            </a:r>
          </a:p>
          <a:p>
            <a:endParaRPr lang="it" dirty="0">
              <a:ea typeface="+mn-lt"/>
              <a:cs typeface="+mn-lt"/>
            </a:endParaRPr>
          </a:p>
          <a:p>
            <a:r>
              <a:rPr lang="it-IT" sz="2000" dirty="0">
                <a:ea typeface="+mn-lt"/>
                <a:cs typeface="+mn-lt"/>
              </a:rPr>
              <a:t>D</a:t>
            </a:r>
            <a:r>
              <a:rPr lang="it" sz="2000" dirty="0">
                <a:ea typeface="+mn-lt"/>
                <a:cs typeface="+mn-lt"/>
              </a:rPr>
              <a:t>alla poltrona (antropologi </a:t>
            </a:r>
            <a:r>
              <a:rPr lang="it" sz="2000" i="1" dirty="0">
                <a:ea typeface="+mn-lt"/>
                <a:cs typeface="+mn-lt"/>
              </a:rPr>
              <a:t>armchair</a:t>
            </a:r>
            <a:r>
              <a:rPr lang="it" sz="2000" dirty="0">
                <a:ea typeface="+mn-lt"/>
                <a:cs typeface="+mn-lt"/>
              </a:rPr>
              <a:t>) al campo</a:t>
            </a:r>
          </a:p>
          <a:p>
            <a:r>
              <a:rPr lang="it" sz="2000" dirty="0">
                <a:ea typeface="+mn-lt"/>
                <a:cs typeface="+mn-lt"/>
              </a:rPr>
              <a:t>Corrispondenti di </a:t>
            </a:r>
            <a:r>
              <a:rPr lang="it" sz="2000" i="1" dirty="0">
                <a:ea typeface="+mn-lt"/>
                <a:cs typeface="+mn-lt"/>
              </a:rPr>
              <a:t>Man</a:t>
            </a:r>
            <a:r>
              <a:rPr lang="it" sz="2000" dirty="0">
                <a:ea typeface="+mn-lt"/>
                <a:cs typeface="+mn-lt"/>
              </a:rPr>
              <a:t> – 1990 Royal Anthrop. Institute</a:t>
            </a:r>
          </a:p>
          <a:p>
            <a:endParaRPr lang="it" sz="2000" dirty="0">
              <a:ea typeface="+mn-lt"/>
              <a:cs typeface="+mn-lt"/>
            </a:endParaRPr>
          </a:p>
          <a:p>
            <a:r>
              <a:rPr lang="it-IT" sz="2000" dirty="0">
                <a:ea typeface="+mn-lt"/>
                <a:cs typeface="+mn-lt"/>
              </a:rPr>
              <a:t>Dimensione del viaggio</a:t>
            </a:r>
          </a:p>
          <a:p>
            <a:r>
              <a:rPr lang="it-IT" sz="2000" dirty="0">
                <a:ea typeface="+mn-lt"/>
                <a:cs typeface="+mn-lt"/>
              </a:rPr>
              <a:t>D</a:t>
            </a:r>
            <a:r>
              <a:rPr lang="it" sz="2000" dirty="0">
                <a:ea typeface="+mn-lt"/>
                <a:cs typeface="+mn-lt"/>
              </a:rPr>
              <a:t>ocumentare e tradurre</a:t>
            </a:r>
          </a:p>
          <a:p>
            <a:endParaRPr lang="it" sz="2000" dirty="0">
              <a:ea typeface="+mn-lt"/>
              <a:cs typeface="+mn-lt"/>
            </a:endParaRPr>
          </a:p>
          <a:p>
            <a:r>
              <a:rPr lang="it-IT" sz="2000" dirty="0">
                <a:ea typeface="+mn-lt"/>
                <a:cs typeface="+mn-lt"/>
              </a:rPr>
              <a:t>Quali strumenti? L</a:t>
            </a:r>
            <a:r>
              <a:rPr lang="it" sz="2000" dirty="0">
                <a:ea typeface="+mn-lt"/>
                <a:cs typeface="+mn-lt"/>
              </a:rPr>
              <a:t>e note di campo, i colloqui, le surveys</a:t>
            </a:r>
          </a:p>
          <a:p>
            <a:endParaRPr lang="it" sz="2000" dirty="0">
              <a:ea typeface="+mn-lt"/>
              <a:cs typeface="+mn-lt"/>
            </a:endParaRPr>
          </a:p>
          <a:p>
            <a:r>
              <a:rPr lang="it-IT" sz="2000" dirty="0">
                <a:ea typeface="+mn-lt"/>
                <a:cs typeface="+mn-lt"/>
              </a:rPr>
              <a:t>«M</a:t>
            </a:r>
            <a:r>
              <a:rPr lang="it" sz="2000" dirty="0">
                <a:ea typeface="+mn-lt"/>
                <a:cs typeface="+mn-lt"/>
              </a:rPr>
              <a:t>ettersi nei panni di»: metafora dell’etnografo come un bambino - apprendimento</a:t>
            </a:r>
          </a:p>
          <a:p>
            <a:endParaRPr lang="it" sz="2000" dirty="0">
              <a:ea typeface="+mn-lt"/>
              <a:cs typeface="+mn-lt"/>
            </a:endParaRPr>
          </a:p>
          <a:p>
            <a:r>
              <a:rPr lang="it" sz="2000" dirty="0">
                <a:ea typeface="+mn-lt"/>
                <a:cs typeface="+mn-lt"/>
              </a:rPr>
              <a:t>Laboratorio antropologico……………ma anche rito di passaggio per i ricercatori stessi!</a:t>
            </a:r>
          </a:p>
          <a:p>
            <a:r>
              <a:rPr lang="it" sz="2000" dirty="0">
                <a:ea typeface="+mn-lt"/>
                <a:cs typeface="+mn-lt"/>
              </a:rPr>
              <a:t>[es. </a:t>
            </a:r>
            <a:r>
              <a:rPr lang="it" sz="2000">
                <a:ea typeface="+mn-lt"/>
                <a:cs typeface="+mn-lt"/>
              </a:rPr>
              <a:t>Godelier, farsi un nome tra i Baruya e farsi un nome con i Baruya]</a:t>
            </a:r>
            <a:endParaRPr lang="it" sz="2000" dirty="0">
              <a:ea typeface="+mn-lt"/>
              <a:cs typeface="+mn-lt"/>
            </a:endParaRPr>
          </a:p>
          <a:p>
            <a:endParaRPr lang="it" dirty="0">
              <a:ea typeface="+mn-lt"/>
              <a:cs typeface="+mn-lt"/>
            </a:endParaRPr>
          </a:p>
          <a:p>
            <a:endParaRPr lang="it" dirty="0">
              <a:ea typeface="+mn-lt"/>
              <a:cs typeface="+mn-lt"/>
            </a:endParaRPr>
          </a:p>
          <a:p>
            <a:r>
              <a:rPr lang="it" dirty="0">
                <a:ea typeface="+mn-lt"/>
                <a:cs typeface="+mn-lt"/>
              </a:rPr>
              <a:t> </a:t>
            </a:r>
            <a:endParaRPr lang="en-US" dirty="0">
              <a:cs typeface="Calibri"/>
            </a:endParaRPr>
          </a:p>
        </p:txBody>
      </p:sp>
      <p:pic>
        <p:nvPicPr>
          <p:cNvPr id="6" name="Immagine 5" descr="Immagine che contiene testo&#10;&#10;Descrizione generata automaticamente">
            <a:extLst>
              <a:ext uri="{FF2B5EF4-FFF2-40B4-BE49-F238E27FC236}">
                <a16:creationId xmlns:a16="http://schemas.microsoft.com/office/drawing/2014/main" id="{3B602D1A-D5ED-41F4-9B98-B8715500A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318" y="2055813"/>
            <a:ext cx="4783475" cy="2234072"/>
          </a:xfrm>
          <a:prstGeom prst="rect">
            <a:avLst/>
          </a:prstGeom>
        </p:spPr>
      </p:pic>
    </p:spTree>
    <p:extLst>
      <p:ext uri="{BB962C8B-B14F-4D97-AF65-F5344CB8AC3E}">
        <p14:creationId xmlns:p14="http://schemas.microsoft.com/office/powerpoint/2010/main" val="287858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8D93DA-2B38-4A67-86CF-E33E205BE6B6}"/>
              </a:ext>
            </a:extLst>
          </p:cNvPr>
          <p:cNvSpPr/>
          <p:nvPr/>
        </p:nvSpPr>
        <p:spPr>
          <a:xfrm>
            <a:off x="358317" y="319607"/>
            <a:ext cx="6344239" cy="6538393"/>
          </a:xfrm>
          <a:prstGeom prst="rect">
            <a:avLst/>
          </a:prstGeom>
        </p:spPr>
        <p:txBody>
          <a:bodyPr vert="horz" lIns="91440" tIns="45720" rIns="91440" bIns="45720" rtlCol="0" anchor="t">
            <a:normAutofit/>
          </a:bodyPr>
          <a:lstStyle/>
          <a:p>
            <a:pPr defTabSz="914400">
              <a:lnSpc>
                <a:spcPct val="90000"/>
              </a:lnSpc>
              <a:spcAft>
                <a:spcPts val="600"/>
              </a:spcAft>
              <a:defRPr/>
            </a:pPr>
            <a:r>
              <a:rPr lang="it-IT" sz="3600" b="1" dirty="0">
                <a:ea typeface="+mn-lt"/>
                <a:cs typeface="+mn-lt"/>
              </a:rPr>
              <a:t>La «rivoluzione etnografica» di </a:t>
            </a:r>
            <a:r>
              <a:rPr lang="it-IT" sz="3600" b="1" i="1" dirty="0">
                <a:ea typeface="+mn-lt"/>
                <a:cs typeface="+mn-lt"/>
              </a:rPr>
              <a:t>Argonauti del Pacifico Occidentale </a:t>
            </a:r>
            <a:r>
              <a:rPr lang="it-IT" sz="3600" b="1" dirty="0">
                <a:ea typeface="+mn-lt"/>
                <a:cs typeface="+mn-lt"/>
              </a:rPr>
              <a:t>di Malinowski </a:t>
            </a:r>
            <a:r>
              <a:rPr lang="it-IT" sz="2000" b="1" dirty="0">
                <a:ea typeface="+mn-lt"/>
                <a:cs typeface="+mn-lt"/>
              </a:rPr>
              <a:t>(1884-1942)</a:t>
            </a:r>
            <a:endParaRPr lang="en-US" sz="2000" dirty="0">
              <a:cs typeface="Calibri"/>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p:txBody>
      </p:sp>
      <p:sp>
        <p:nvSpPr>
          <p:cNvPr id="5" name="CasellaDiTesto 4">
            <a:extLst>
              <a:ext uri="{FF2B5EF4-FFF2-40B4-BE49-F238E27FC236}">
                <a16:creationId xmlns:a16="http://schemas.microsoft.com/office/drawing/2014/main" id="{94A7FB3F-1B09-48F1-8880-F21B0D202FC2}"/>
              </a:ext>
            </a:extLst>
          </p:cNvPr>
          <p:cNvSpPr txBox="1"/>
          <p:nvPr/>
        </p:nvSpPr>
        <p:spPr>
          <a:xfrm>
            <a:off x="509047" y="2836902"/>
            <a:ext cx="5516734" cy="1323439"/>
          </a:xfrm>
          <a:prstGeom prst="rect">
            <a:avLst/>
          </a:prstGeom>
          <a:noFill/>
        </p:spPr>
        <p:txBody>
          <a:bodyPr wrap="square" lIns="91440" tIns="45720" rIns="91440" bIns="45720" rtlCol="0" anchor="t">
            <a:spAutoFit/>
          </a:bodyPr>
          <a:lstStyle/>
          <a:p>
            <a:r>
              <a:rPr lang="it-IT" sz="2000" dirty="0">
                <a:ea typeface="+mn-lt"/>
                <a:cs typeface="+mn-lt"/>
              </a:rPr>
              <a:t>Prima monografia di campo (1922)</a:t>
            </a:r>
          </a:p>
          <a:p>
            <a:r>
              <a:rPr lang="it-IT" sz="2000" dirty="0">
                <a:ea typeface="+mn-lt"/>
                <a:cs typeface="+mn-lt"/>
              </a:rPr>
              <a:t>Apprendimento lingua, vita quotidiana, prossimità</a:t>
            </a:r>
          </a:p>
          <a:p>
            <a:r>
              <a:rPr lang="it-IT" sz="2000" dirty="0">
                <a:ea typeface="+mn-lt"/>
                <a:cs typeface="+mn-lt"/>
              </a:rPr>
              <a:t>L’antropologo «camaleonte»</a:t>
            </a:r>
          </a:p>
          <a:p>
            <a:r>
              <a:rPr lang="it-IT" sz="2000" dirty="0">
                <a:ea typeface="+mn-lt"/>
                <a:cs typeface="+mn-lt"/>
              </a:rPr>
              <a:t>Prospettiva olistica e funzionalista</a:t>
            </a:r>
          </a:p>
        </p:txBody>
      </p:sp>
      <p:pic>
        <p:nvPicPr>
          <p:cNvPr id="8" name="Immagine 7" descr="Immagine che contiene esterni, terra, gruppo, vecchio&#10;&#10;Descrizione generata automaticamente">
            <a:extLst>
              <a:ext uri="{FF2B5EF4-FFF2-40B4-BE49-F238E27FC236}">
                <a16:creationId xmlns:a16="http://schemas.microsoft.com/office/drawing/2014/main" id="{7C7C8039-9DC7-487F-AF85-DF1A837AC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1" y="4253658"/>
            <a:ext cx="3922492" cy="2429945"/>
          </a:xfrm>
          <a:prstGeom prst="rect">
            <a:avLst/>
          </a:prstGeom>
        </p:spPr>
      </p:pic>
      <p:sp>
        <p:nvSpPr>
          <p:cNvPr id="2" name="CasellaDiTesto 1">
            <a:extLst>
              <a:ext uri="{FF2B5EF4-FFF2-40B4-BE49-F238E27FC236}">
                <a16:creationId xmlns:a16="http://schemas.microsoft.com/office/drawing/2014/main" id="{8BC63DC9-3FAA-4CD7-8F09-3E267C356F49}"/>
              </a:ext>
            </a:extLst>
          </p:cNvPr>
          <p:cNvSpPr txBox="1"/>
          <p:nvPr/>
        </p:nvSpPr>
        <p:spPr>
          <a:xfrm>
            <a:off x="6094476" y="4253658"/>
            <a:ext cx="5739207" cy="3970318"/>
          </a:xfrm>
          <a:prstGeom prst="rect">
            <a:avLst/>
          </a:prstGeom>
          <a:noFill/>
        </p:spPr>
        <p:txBody>
          <a:bodyPr wrap="square" rtlCol="0">
            <a:spAutoFit/>
          </a:bodyPr>
          <a:lstStyle/>
          <a:p>
            <a:r>
              <a:rPr lang="it-IT" sz="2000" dirty="0"/>
              <a:t>Il metodo dell’ Osservazione Partecipante</a:t>
            </a:r>
          </a:p>
          <a:p>
            <a:r>
              <a:rPr lang="it-IT" sz="2000" dirty="0"/>
              <a:t>«Dal punto di vista del nativo»</a:t>
            </a:r>
          </a:p>
          <a:p>
            <a:r>
              <a:rPr lang="it-IT" sz="2000" dirty="0"/>
              <a:t>Criteri di oggettività e verificabilità </a:t>
            </a:r>
          </a:p>
          <a:p>
            <a:endParaRPr lang="it-IT" sz="2000" dirty="0"/>
          </a:p>
          <a:p>
            <a:r>
              <a:rPr lang="it-IT" sz="2000" dirty="0">
                <a:ea typeface="+mn-lt"/>
                <a:cs typeface="+mn-lt"/>
              </a:rPr>
              <a:t>La pubblicazione postuma dei Diari (1967): il disagio dell’antropologo </a:t>
            </a:r>
          </a:p>
          <a:p>
            <a:endParaRPr lang="it-IT" sz="2000" dirty="0">
              <a:ea typeface="+mn-lt"/>
              <a:cs typeface="+mn-lt"/>
            </a:endParaRPr>
          </a:p>
          <a:p>
            <a:endParaRPr lang="it-IT" sz="2000" dirty="0">
              <a:ea typeface="+mn-lt"/>
              <a:cs typeface="+mn-lt"/>
            </a:endParaRPr>
          </a:p>
          <a:p>
            <a:endParaRPr lang="it-IT" sz="2000" dirty="0">
              <a:ea typeface="+mn-lt"/>
              <a:cs typeface="+mn-lt"/>
            </a:endParaRPr>
          </a:p>
          <a:p>
            <a:endParaRPr lang="it-IT" dirty="0"/>
          </a:p>
          <a:p>
            <a:endParaRPr lang="it-IT" dirty="0"/>
          </a:p>
          <a:p>
            <a:endParaRPr lang="it-IT" dirty="0"/>
          </a:p>
          <a:p>
            <a:endParaRPr lang="it-IT" dirty="0"/>
          </a:p>
        </p:txBody>
      </p:sp>
      <p:pic>
        <p:nvPicPr>
          <p:cNvPr id="9" name="Immagine 8" descr="Immagine che contiene accessorio&#10;&#10;Descrizione generata automaticamente">
            <a:extLst>
              <a:ext uri="{FF2B5EF4-FFF2-40B4-BE49-F238E27FC236}">
                <a16:creationId xmlns:a16="http://schemas.microsoft.com/office/drawing/2014/main" id="{7AC5DADE-93F5-4CAB-B36A-63C2CD736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674" y="611147"/>
            <a:ext cx="3898613" cy="2507529"/>
          </a:xfrm>
          <a:prstGeom prst="rect">
            <a:avLst/>
          </a:prstGeom>
        </p:spPr>
      </p:pic>
    </p:spTree>
    <p:extLst>
      <p:ext uri="{BB962C8B-B14F-4D97-AF65-F5344CB8AC3E}">
        <p14:creationId xmlns:p14="http://schemas.microsoft.com/office/powerpoint/2010/main" val="1358448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8D93DA-2B38-4A67-86CF-E33E205BE6B6}"/>
              </a:ext>
            </a:extLst>
          </p:cNvPr>
          <p:cNvSpPr/>
          <p:nvPr/>
        </p:nvSpPr>
        <p:spPr>
          <a:xfrm>
            <a:off x="358317" y="319607"/>
            <a:ext cx="6344239" cy="6538393"/>
          </a:xfrm>
          <a:prstGeom prst="rect">
            <a:avLst/>
          </a:prstGeom>
        </p:spPr>
        <p:txBody>
          <a:bodyPr vert="horz" lIns="91440" tIns="45720" rIns="91440" bIns="45720" rtlCol="0" anchor="t">
            <a:normAutofit/>
          </a:bodyPr>
          <a:lstStyle/>
          <a:p>
            <a:pPr defTabSz="914400">
              <a:lnSpc>
                <a:spcPct val="90000"/>
              </a:lnSpc>
              <a:spcAft>
                <a:spcPts val="600"/>
              </a:spcAft>
              <a:defRPr/>
            </a:pPr>
            <a:r>
              <a:rPr lang="it-IT" sz="3600" b="1" dirty="0">
                <a:ea typeface="+mn-lt"/>
                <a:cs typeface="+mn-lt"/>
              </a:rPr>
              <a:t>Il «paradosso» </a:t>
            </a:r>
          </a:p>
          <a:p>
            <a:pPr defTabSz="914400">
              <a:lnSpc>
                <a:spcPct val="90000"/>
              </a:lnSpc>
              <a:spcAft>
                <a:spcPts val="600"/>
              </a:spcAft>
              <a:defRPr/>
            </a:pPr>
            <a:r>
              <a:rPr lang="it-IT" sz="3600" b="1" dirty="0">
                <a:ea typeface="+mn-lt"/>
                <a:cs typeface="+mn-lt"/>
              </a:rPr>
              <a:t>dell’osservazione </a:t>
            </a:r>
          </a:p>
          <a:p>
            <a:pPr defTabSz="914400">
              <a:lnSpc>
                <a:spcPct val="90000"/>
              </a:lnSpc>
              <a:spcAft>
                <a:spcPts val="600"/>
              </a:spcAft>
              <a:defRPr/>
            </a:pPr>
            <a:r>
              <a:rPr lang="it-IT" sz="3600" b="1" dirty="0">
                <a:ea typeface="+mn-lt"/>
                <a:cs typeface="+mn-lt"/>
              </a:rPr>
              <a:t>partecipante</a:t>
            </a:r>
            <a:endParaRPr lang="en-US" dirty="0">
              <a:cs typeface="Calibri"/>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p:txBody>
      </p:sp>
      <p:sp>
        <p:nvSpPr>
          <p:cNvPr id="2" name="CasellaDiTesto 1">
            <a:extLst>
              <a:ext uri="{FF2B5EF4-FFF2-40B4-BE49-F238E27FC236}">
                <a16:creationId xmlns:a16="http://schemas.microsoft.com/office/drawing/2014/main" id="{8BC63DC9-3FAA-4CD7-8F09-3E267C356F49}"/>
              </a:ext>
            </a:extLst>
          </p:cNvPr>
          <p:cNvSpPr txBox="1"/>
          <p:nvPr/>
        </p:nvSpPr>
        <p:spPr>
          <a:xfrm>
            <a:off x="6096000" y="4496587"/>
            <a:ext cx="5737683" cy="3323987"/>
          </a:xfrm>
          <a:prstGeom prst="rect">
            <a:avLst/>
          </a:prstGeom>
          <a:noFill/>
        </p:spPr>
        <p:txBody>
          <a:bodyPr wrap="square" rtlCol="0">
            <a:spAutoFit/>
          </a:bodyPr>
          <a:lstStyle/>
          <a:p>
            <a:endParaRPr lang="it-IT" sz="2000" dirty="0">
              <a:ea typeface="+mn-lt"/>
              <a:cs typeface="+mn-lt"/>
            </a:endParaRPr>
          </a:p>
          <a:p>
            <a:endParaRPr lang="it-IT" sz="2000" dirty="0">
              <a:ea typeface="+mn-lt"/>
              <a:cs typeface="+mn-lt"/>
            </a:endParaRPr>
          </a:p>
          <a:p>
            <a:endParaRPr lang="it-IT" sz="2000" dirty="0">
              <a:ea typeface="+mn-lt"/>
              <a:cs typeface="+mn-lt"/>
            </a:endParaRPr>
          </a:p>
          <a:p>
            <a:endParaRPr lang="it-IT" sz="2000" dirty="0">
              <a:ea typeface="+mn-lt"/>
              <a:cs typeface="+mn-lt"/>
            </a:endParaRPr>
          </a:p>
          <a:p>
            <a:r>
              <a:rPr lang="it-IT" sz="2000" dirty="0">
                <a:ea typeface="+mn-lt"/>
                <a:cs typeface="+mn-lt"/>
              </a:rPr>
              <a:t>Osservazione della partecipazione (B. </a:t>
            </a:r>
            <a:r>
              <a:rPr lang="it-IT" sz="2000" dirty="0" err="1">
                <a:ea typeface="+mn-lt"/>
                <a:cs typeface="+mn-lt"/>
              </a:rPr>
              <a:t>Tedlock</a:t>
            </a:r>
            <a:r>
              <a:rPr lang="it-IT" sz="2000" dirty="0">
                <a:ea typeface="+mn-lt"/>
                <a:cs typeface="+mn-lt"/>
              </a:rPr>
              <a:t>, 1991): esplorazione riflessiva VS oggettivazione</a:t>
            </a:r>
            <a:endParaRPr lang="it" sz="2000" dirty="0">
              <a:cs typeface="Calibri"/>
            </a:endParaRPr>
          </a:p>
          <a:p>
            <a:endParaRPr lang="it-IT" dirty="0"/>
          </a:p>
          <a:p>
            <a:endParaRPr lang="it-IT" dirty="0"/>
          </a:p>
          <a:p>
            <a:endParaRPr lang="it-IT" dirty="0"/>
          </a:p>
          <a:p>
            <a:endParaRPr lang="it-IT" dirty="0"/>
          </a:p>
          <a:p>
            <a:endParaRPr lang="it-IT" dirty="0"/>
          </a:p>
        </p:txBody>
      </p:sp>
      <p:graphicFrame>
        <p:nvGraphicFramePr>
          <p:cNvPr id="10" name="Rectangle 4">
            <a:extLst>
              <a:ext uri="{FF2B5EF4-FFF2-40B4-BE49-F238E27FC236}">
                <a16:creationId xmlns:a16="http://schemas.microsoft.com/office/drawing/2014/main" id="{34BC18FB-2E08-4AC4-A568-F09CE851F463}"/>
              </a:ext>
            </a:extLst>
          </p:cNvPr>
          <p:cNvGraphicFramePr/>
          <p:nvPr>
            <p:extLst>
              <p:ext uri="{D42A27DB-BD31-4B8C-83A1-F6EECF244321}">
                <p14:modId xmlns:p14="http://schemas.microsoft.com/office/powerpoint/2010/main" val="744766108"/>
              </p:ext>
            </p:extLst>
          </p:nvPr>
        </p:nvGraphicFramePr>
        <p:xfrm>
          <a:off x="5602328" y="537326"/>
          <a:ext cx="6538714" cy="4350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descr="Immagine che contiene tavolo, interni, finestra, tavolo da pranzo&#10;&#10;Descrizione generata automaticamente">
            <a:extLst>
              <a:ext uri="{FF2B5EF4-FFF2-40B4-BE49-F238E27FC236}">
                <a16:creationId xmlns:a16="http://schemas.microsoft.com/office/drawing/2014/main" id="{E18620E5-A6BF-4FA7-AC2C-CA6ABE783C6D}"/>
              </a:ext>
            </a:extLst>
          </p:cNvPr>
          <p:cNvPicPr>
            <a:picLocks noChangeAspect="1"/>
          </p:cNvPicPr>
          <p:nvPr/>
        </p:nvPicPr>
        <p:blipFill rotWithShape="1">
          <a:blip r:embed="rId8">
            <a:extLst>
              <a:ext uri="{28A0092B-C50C-407E-A947-70E740481C1C}">
                <a14:useLocalDpi xmlns:a14="http://schemas.microsoft.com/office/drawing/2010/main" val="0"/>
              </a:ext>
            </a:extLst>
          </a:blip>
          <a:srcRect t="1168" r="7388" b="-1"/>
          <a:stretch/>
        </p:blipFill>
        <p:spPr>
          <a:xfrm>
            <a:off x="122553" y="3588803"/>
            <a:ext cx="5357222" cy="3144808"/>
          </a:xfrm>
          <a:prstGeom prst="rect">
            <a:avLst/>
          </a:prstGeom>
        </p:spPr>
      </p:pic>
    </p:spTree>
    <p:extLst>
      <p:ext uri="{BB962C8B-B14F-4D97-AF65-F5344CB8AC3E}">
        <p14:creationId xmlns:p14="http://schemas.microsoft.com/office/powerpoint/2010/main" val="240404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8D93DA-2B38-4A67-86CF-E33E205BE6B6}"/>
              </a:ext>
            </a:extLst>
          </p:cNvPr>
          <p:cNvSpPr/>
          <p:nvPr/>
        </p:nvSpPr>
        <p:spPr>
          <a:xfrm>
            <a:off x="358317" y="319607"/>
            <a:ext cx="6344239" cy="6538393"/>
          </a:xfrm>
          <a:prstGeom prst="rect">
            <a:avLst/>
          </a:prstGeom>
        </p:spPr>
        <p:txBody>
          <a:bodyPr vert="horz" lIns="91440" tIns="45720" rIns="91440" bIns="45720" rtlCol="0" anchor="t">
            <a:normAutofit/>
          </a:bodyPr>
          <a:lstStyle/>
          <a:p>
            <a:pPr defTabSz="914400">
              <a:lnSpc>
                <a:spcPct val="90000"/>
              </a:lnSpc>
              <a:spcAft>
                <a:spcPts val="600"/>
              </a:spcAft>
              <a:defRPr/>
            </a:pPr>
            <a:r>
              <a:rPr lang="it-IT" sz="3600" b="1" dirty="0">
                <a:ea typeface="+mn-lt"/>
                <a:cs typeface="+mn-lt"/>
              </a:rPr>
              <a:t>La «descrizione densa» e la svolta interpretativa di Clifford </a:t>
            </a:r>
            <a:r>
              <a:rPr lang="it-IT" sz="3600" b="1" dirty="0" err="1">
                <a:ea typeface="+mn-lt"/>
                <a:cs typeface="+mn-lt"/>
              </a:rPr>
              <a:t>Geertz</a:t>
            </a:r>
            <a:r>
              <a:rPr lang="it-IT" sz="3600" b="1" dirty="0">
                <a:ea typeface="+mn-lt"/>
                <a:cs typeface="+mn-lt"/>
              </a:rPr>
              <a:t> </a:t>
            </a:r>
            <a:r>
              <a:rPr lang="it-IT" sz="2000" b="1" dirty="0">
                <a:ea typeface="+mn-lt"/>
                <a:cs typeface="+mn-lt"/>
              </a:rPr>
              <a:t>(1926-2006)</a:t>
            </a:r>
            <a:endParaRPr lang="en-US" sz="2000" dirty="0">
              <a:cs typeface="Calibri"/>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p:txBody>
      </p:sp>
      <p:sp>
        <p:nvSpPr>
          <p:cNvPr id="5" name="CasellaDiTesto 4">
            <a:extLst>
              <a:ext uri="{FF2B5EF4-FFF2-40B4-BE49-F238E27FC236}">
                <a16:creationId xmlns:a16="http://schemas.microsoft.com/office/drawing/2014/main" id="{94A7FB3F-1B09-48F1-8880-F21B0D202FC2}"/>
              </a:ext>
            </a:extLst>
          </p:cNvPr>
          <p:cNvSpPr txBox="1"/>
          <p:nvPr/>
        </p:nvSpPr>
        <p:spPr>
          <a:xfrm>
            <a:off x="306145" y="2924889"/>
            <a:ext cx="6160643" cy="4031873"/>
          </a:xfrm>
          <a:prstGeom prst="rect">
            <a:avLst/>
          </a:prstGeom>
          <a:noFill/>
        </p:spPr>
        <p:txBody>
          <a:bodyPr wrap="square" lIns="91440" tIns="45720" rIns="91440" bIns="45720" rtlCol="0" anchor="t">
            <a:spAutoFit/>
          </a:bodyPr>
          <a:lstStyle/>
          <a:p>
            <a:r>
              <a:rPr lang="it-IT" sz="2000" dirty="0">
                <a:ea typeface="+mn-lt"/>
                <a:cs typeface="+mn-lt"/>
              </a:rPr>
              <a:t>Dal campo al testo</a:t>
            </a:r>
          </a:p>
          <a:p>
            <a:r>
              <a:rPr lang="it-IT" sz="2000" i="1" dirty="0">
                <a:ea typeface="+mn-lt"/>
                <a:cs typeface="+mn-lt"/>
              </a:rPr>
              <a:t>Cosa fanno gli etnografi? Scrivono</a:t>
            </a:r>
          </a:p>
          <a:p>
            <a:endParaRPr lang="it-IT" sz="2000" dirty="0">
              <a:ea typeface="+mn-lt"/>
              <a:cs typeface="+mn-lt"/>
            </a:endParaRPr>
          </a:p>
          <a:p>
            <a:r>
              <a:rPr lang="it-IT" sz="2000" dirty="0">
                <a:ea typeface="+mn-lt"/>
                <a:cs typeface="+mn-lt"/>
              </a:rPr>
              <a:t>«Interpretazione di culture» (1973): lavorare con interpretazioni di interpretazioni</a:t>
            </a:r>
          </a:p>
          <a:p>
            <a:endParaRPr lang="it-IT" sz="2000" dirty="0">
              <a:ea typeface="+mn-lt"/>
              <a:cs typeface="+mn-lt"/>
            </a:endParaRPr>
          </a:p>
          <a:p>
            <a:r>
              <a:rPr lang="it-IT" sz="2000" dirty="0">
                <a:ea typeface="+mn-lt"/>
                <a:cs typeface="+mn-lt"/>
              </a:rPr>
              <a:t>La dimensione ermeneutica del lavoro antropologico</a:t>
            </a:r>
          </a:p>
          <a:p>
            <a:r>
              <a:rPr lang="it-IT" sz="2000" dirty="0">
                <a:ea typeface="+mn-lt"/>
                <a:cs typeface="+mn-lt"/>
              </a:rPr>
              <a:t>«Essere lì» ed «essere qui»: l’autorità etnografica</a:t>
            </a:r>
          </a:p>
          <a:p>
            <a:endParaRPr lang="it-IT" sz="2000" dirty="0">
              <a:ea typeface="+mn-lt"/>
              <a:cs typeface="+mn-lt"/>
            </a:endParaRPr>
          </a:p>
          <a:p>
            <a:r>
              <a:rPr lang="it-IT" sz="2000" dirty="0">
                <a:ea typeface="+mn-lt"/>
                <a:cs typeface="+mn-lt"/>
              </a:rPr>
              <a:t>La negoziazione di significati</a:t>
            </a:r>
          </a:p>
          <a:p>
            <a:r>
              <a:rPr lang="it-IT" sz="2000" dirty="0">
                <a:ea typeface="+mn-lt"/>
                <a:cs typeface="+mn-lt"/>
              </a:rPr>
              <a:t>Concetti vicini e lontani dall’esperienza  </a:t>
            </a:r>
            <a:r>
              <a:rPr lang="it-IT" sz="2000" dirty="0">
                <a:ea typeface="+mn-lt"/>
                <a:cs typeface="+mn-lt"/>
                <a:sym typeface="Wingdings" panose="05000000000000000000" pitchFamily="2" charset="2"/>
              </a:rPr>
              <a:t> </a:t>
            </a:r>
            <a:endParaRPr lang="it-IT" sz="2000" dirty="0">
              <a:ea typeface="+mn-lt"/>
              <a:cs typeface="+mn-lt"/>
            </a:endParaRPr>
          </a:p>
          <a:p>
            <a:r>
              <a:rPr lang="it-IT" sz="2000" dirty="0">
                <a:ea typeface="+mn-lt"/>
                <a:cs typeface="+mn-lt"/>
              </a:rPr>
              <a:t>«Emico» ed «etico»</a:t>
            </a:r>
          </a:p>
          <a:p>
            <a:endParaRPr lang="it" sz="1600" dirty="0">
              <a:cs typeface="Calibri"/>
            </a:endParaRPr>
          </a:p>
        </p:txBody>
      </p:sp>
      <p:pic>
        <p:nvPicPr>
          <p:cNvPr id="3" name="Immagine 2" descr="Immagine che contiene testo, persona, vecchio&#10;&#10;Descrizione generata automaticamente">
            <a:extLst>
              <a:ext uri="{FF2B5EF4-FFF2-40B4-BE49-F238E27FC236}">
                <a16:creationId xmlns:a16="http://schemas.microsoft.com/office/drawing/2014/main" id="{AFFC8E5E-0F14-4D3D-9823-DA81D32E4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336" y="319607"/>
            <a:ext cx="4962584" cy="3094333"/>
          </a:xfrm>
          <a:prstGeom prst="rect">
            <a:avLst/>
          </a:prstGeom>
        </p:spPr>
      </p:pic>
      <p:sp>
        <p:nvSpPr>
          <p:cNvPr id="6" name="CasellaDiTesto 5">
            <a:extLst>
              <a:ext uri="{FF2B5EF4-FFF2-40B4-BE49-F238E27FC236}">
                <a16:creationId xmlns:a16="http://schemas.microsoft.com/office/drawing/2014/main" id="{F3A54728-EF17-4871-9F46-257CDB78A553}"/>
              </a:ext>
            </a:extLst>
          </p:cNvPr>
          <p:cNvSpPr txBox="1"/>
          <p:nvPr/>
        </p:nvSpPr>
        <p:spPr>
          <a:xfrm flipH="1">
            <a:off x="7557350" y="3895862"/>
            <a:ext cx="3416736" cy="707886"/>
          </a:xfrm>
          <a:prstGeom prst="rect">
            <a:avLst/>
          </a:prstGeom>
          <a:noFill/>
        </p:spPr>
        <p:txBody>
          <a:bodyPr wrap="square" rtlCol="0">
            <a:spAutoFit/>
          </a:bodyPr>
          <a:lstStyle/>
          <a:p>
            <a:r>
              <a:rPr lang="it-IT" sz="2000" b="1" i="1" dirty="0">
                <a:solidFill>
                  <a:schemeClr val="accent2"/>
                </a:solidFill>
              </a:rPr>
              <a:t>Esempio dell’occhiolino: TIC o ammiccamento?</a:t>
            </a:r>
          </a:p>
        </p:txBody>
      </p:sp>
      <p:sp>
        <p:nvSpPr>
          <p:cNvPr id="8" name="Ovale 7">
            <a:extLst>
              <a:ext uri="{FF2B5EF4-FFF2-40B4-BE49-F238E27FC236}">
                <a16:creationId xmlns:a16="http://schemas.microsoft.com/office/drawing/2014/main" id="{9C7546FA-CB39-4E29-BDAE-25723207B7F7}"/>
              </a:ext>
            </a:extLst>
          </p:cNvPr>
          <p:cNvSpPr/>
          <p:nvPr/>
        </p:nvSpPr>
        <p:spPr>
          <a:xfrm>
            <a:off x="7165683" y="3671219"/>
            <a:ext cx="3844059" cy="1093509"/>
          </a:xfrm>
          <a:prstGeom prst="ellipse">
            <a:avLst/>
          </a:prstGeom>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D0A39B25-91E9-432F-A73F-1D57BADD4862}"/>
              </a:ext>
            </a:extLst>
          </p:cNvPr>
          <p:cNvSpPr txBox="1"/>
          <p:nvPr/>
        </p:nvSpPr>
        <p:spPr>
          <a:xfrm flipH="1">
            <a:off x="5151521" y="5638665"/>
            <a:ext cx="5151975" cy="646331"/>
          </a:xfrm>
          <a:prstGeom prst="rect">
            <a:avLst/>
          </a:prstGeom>
          <a:noFill/>
        </p:spPr>
        <p:txBody>
          <a:bodyPr wrap="square">
            <a:spAutoFit/>
          </a:bodyPr>
          <a:lstStyle/>
          <a:p>
            <a:r>
              <a:rPr lang="it-IT" sz="1800" i="1" dirty="0">
                <a:solidFill>
                  <a:srgbClr val="0070C0"/>
                </a:solidFill>
                <a:ea typeface="+mn-lt"/>
                <a:cs typeface="+mn-lt"/>
              </a:rPr>
              <a:t>Etnografia della stregoneria scritta da una strega o scritta da un geometra?</a:t>
            </a:r>
          </a:p>
        </p:txBody>
      </p:sp>
    </p:spTree>
    <p:extLst>
      <p:ext uri="{BB962C8B-B14F-4D97-AF65-F5344CB8AC3E}">
        <p14:creationId xmlns:p14="http://schemas.microsoft.com/office/powerpoint/2010/main" val="93580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8D93DA-2B38-4A67-86CF-E33E205BE6B6}"/>
              </a:ext>
            </a:extLst>
          </p:cNvPr>
          <p:cNvSpPr/>
          <p:nvPr/>
        </p:nvSpPr>
        <p:spPr>
          <a:xfrm>
            <a:off x="358317" y="319607"/>
            <a:ext cx="6344239" cy="6538393"/>
          </a:xfrm>
          <a:prstGeom prst="rect">
            <a:avLst/>
          </a:prstGeom>
        </p:spPr>
        <p:txBody>
          <a:bodyPr vert="horz" lIns="91440" tIns="45720" rIns="91440" bIns="45720" rtlCol="0" anchor="t">
            <a:normAutofit/>
          </a:bodyPr>
          <a:lstStyle/>
          <a:p>
            <a:pPr defTabSz="914400">
              <a:lnSpc>
                <a:spcPct val="90000"/>
              </a:lnSpc>
              <a:spcAft>
                <a:spcPts val="600"/>
              </a:spcAft>
              <a:defRPr/>
            </a:pPr>
            <a:endParaRPr lang="it-IT" sz="3600" b="1" dirty="0">
              <a:ea typeface="+mn-lt"/>
              <a:cs typeface="+mn-lt"/>
            </a:endParaRPr>
          </a:p>
          <a:p>
            <a:pPr defTabSz="914400">
              <a:lnSpc>
                <a:spcPct val="90000"/>
              </a:lnSpc>
              <a:spcAft>
                <a:spcPts val="600"/>
              </a:spcAft>
              <a:defRPr/>
            </a:pPr>
            <a:r>
              <a:rPr lang="it-IT" sz="3600" b="1" dirty="0">
                <a:ea typeface="+mn-lt"/>
                <a:cs typeface="+mn-lt"/>
              </a:rPr>
              <a:t>Culture e interazioni nella contemporaneità</a:t>
            </a:r>
            <a:endParaRPr lang="en-US" dirty="0">
              <a:cs typeface="Calibri"/>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p:txBody>
      </p:sp>
      <p:sp>
        <p:nvSpPr>
          <p:cNvPr id="5" name="CasellaDiTesto 4">
            <a:extLst>
              <a:ext uri="{FF2B5EF4-FFF2-40B4-BE49-F238E27FC236}">
                <a16:creationId xmlns:a16="http://schemas.microsoft.com/office/drawing/2014/main" id="{94A7FB3F-1B09-48F1-8880-F21B0D202FC2}"/>
              </a:ext>
            </a:extLst>
          </p:cNvPr>
          <p:cNvSpPr txBox="1"/>
          <p:nvPr/>
        </p:nvSpPr>
        <p:spPr>
          <a:xfrm>
            <a:off x="358317" y="2998042"/>
            <a:ext cx="6824908" cy="366254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it-IT" altLang="it-IT" sz="1800" dirty="0"/>
              <a:t>Le culture non sono separate, non sono casi da museo (la collezione delle culture). Stanno fianco a fianco nello stesso spazio e in una </a:t>
            </a:r>
            <a:r>
              <a:rPr lang="it-IT" altLang="it-IT" sz="1800" b="1" dirty="0"/>
              <a:t>cornice di contemporaneità</a:t>
            </a:r>
            <a:r>
              <a:rPr lang="it-IT" altLang="it-IT" sz="1800" dirty="0"/>
              <a:t>.</a:t>
            </a:r>
          </a:p>
          <a:p>
            <a:endParaRPr lang="it" dirty="0">
              <a:cs typeface="Calibri"/>
            </a:endParaRPr>
          </a:p>
          <a:p>
            <a:pPr marL="285750" indent="-285750">
              <a:buFont typeface="Wingdings" panose="05000000000000000000" pitchFamily="2" charset="2"/>
              <a:buChar char="ü"/>
            </a:pPr>
            <a:r>
              <a:rPr lang="it" dirty="0">
                <a:cs typeface="Calibri"/>
              </a:rPr>
              <a:t>Quale futuro delle differenze culturali nell’epoca contemporanea? </a:t>
            </a:r>
          </a:p>
          <a:p>
            <a:endParaRPr lang="it" dirty="0">
              <a:cs typeface="Calibri"/>
            </a:endParaRPr>
          </a:p>
          <a:p>
            <a:r>
              <a:rPr lang="it" dirty="0">
                <a:cs typeface="Calibri"/>
              </a:rPr>
              <a:t>	Scontro tra culture? Attaccamento alla tradizione?</a:t>
            </a:r>
          </a:p>
          <a:p>
            <a:r>
              <a:rPr lang="it" dirty="0">
                <a:cs typeface="Calibri"/>
              </a:rPr>
              <a:t>	Omogenizzazione del mondo (Lévi-Strauss)</a:t>
            </a:r>
          </a:p>
          <a:p>
            <a:endParaRPr lang="it" dirty="0">
              <a:cs typeface="Calibri"/>
            </a:endParaRPr>
          </a:p>
          <a:p>
            <a:pPr marL="285750" indent="-285750">
              <a:buFont typeface="Wingdings" panose="05000000000000000000" pitchFamily="2" charset="2"/>
              <a:buChar char="ü"/>
            </a:pPr>
            <a:r>
              <a:rPr lang="it" dirty="0">
                <a:cs typeface="Calibri"/>
              </a:rPr>
              <a:t>Ibridazione culturale e «desideri di modernità» (es. social media)</a:t>
            </a:r>
          </a:p>
          <a:p>
            <a:endParaRPr lang="it" dirty="0">
              <a:cs typeface="Calibri"/>
            </a:endParaRPr>
          </a:p>
          <a:p>
            <a:pPr marL="285750" indent="-285750">
              <a:buFont typeface="Wingdings" panose="05000000000000000000" pitchFamily="2" charset="2"/>
              <a:buChar char="ü"/>
            </a:pPr>
            <a:r>
              <a:rPr lang="it" dirty="0">
                <a:cs typeface="Calibri"/>
              </a:rPr>
              <a:t>Omogeneità della cultura e differenze interne</a:t>
            </a:r>
          </a:p>
          <a:p>
            <a:endParaRPr lang="it" sz="1600" dirty="0">
              <a:cs typeface="Calibri"/>
            </a:endParaRPr>
          </a:p>
        </p:txBody>
      </p:sp>
      <p:pic>
        <p:nvPicPr>
          <p:cNvPr id="7" name="Immagine 6" descr="Immagine che contiene erba, esterni, cielo, campo&#10;&#10;Descrizione generata automaticamente">
            <a:extLst>
              <a:ext uri="{FF2B5EF4-FFF2-40B4-BE49-F238E27FC236}">
                <a16:creationId xmlns:a16="http://schemas.microsoft.com/office/drawing/2014/main" id="{1EB13BEB-93BE-4862-AD03-B53EC29D0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611" y="1036045"/>
            <a:ext cx="2982955" cy="4261820"/>
          </a:xfrm>
          <a:prstGeom prst="rect">
            <a:avLst/>
          </a:prstGeom>
        </p:spPr>
      </p:pic>
    </p:spTree>
    <p:extLst>
      <p:ext uri="{BB962C8B-B14F-4D97-AF65-F5344CB8AC3E}">
        <p14:creationId xmlns:p14="http://schemas.microsoft.com/office/powerpoint/2010/main" val="3401490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8D93DA-2B38-4A67-86CF-E33E205BE6B6}"/>
              </a:ext>
            </a:extLst>
          </p:cNvPr>
          <p:cNvSpPr/>
          <p:nvPr/>
        </p:nvSpPr>
        <p:spPr>
          <a:xfrm>
            <a:off x="358317" y="319607"/>
            <a:ext cx="6344239" cy="6538393"/>
          </a:xfrm>
          <a:prstGeom prst="rect">
            <a:avLst/>
          </a:prstGeom>
        </p:spPr>
        <p:txBody>
          <a:bodyPr vert="horz" lIns="91440" tIns="45720" rIns="91440" bIns="45720" rtlCol="0" anchor="t">
            <a:normAutofit/>
          </a:bodyPr>
          <a:lstStyle/>
          <a:p>
            <a:pPr defTabSz="914400">
              <a:lnSpc>
                <a:spcPct val="90000"/>
              </a:lnSpc>
              <a:spcAft>
                <a:spcPts val="600"/>
              </a:spcAft>
              <a:defRPr/>
            </a:pPr>
            <a:endParaRPr lang="it-IT" sz="3600" b="1" dirty="0">
              <a:ea typeface="+mn-lt"/>
              <a:cs typeface="+mn-lt"/>
            </a:endParaRPr>
          </a:p>
          <a:p>
            <a:pPr defTabSz="914400">
              <a:lnSpc>
                <a:spcPct val="90000"/>
              </a:lnSpc>
              <a:spcAft>
                <a:spcPts val="600"/>
              </a:spcAft>
              <a:defRPr/>
            </a:pPr>
            <a:r>
              <a:rPr lang="it-IT" sz="3600" b="1" dirty="0">
                <a:ea typeface="+mn-lt"/>
                <a:cs typeface="+mn-lt"/>
              </a:rPr>
              <a:t>Culture e interazioni nella post-modernità</a:t>
            </a:r>
            <a:endParaRPr lang="en-US" dirty="0">
              <a:cs typeface="Calibri"/>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000" b="0" i="0" u="none" strike="noStrike" cap="none" spc="0" normalizeH="0" baseline="0" noProof="0" dirty="0">
              <a:ln>
                <a:noFill/>
              </a:ln>
              <a:effectLst/>
              <a:uLnTx/>
              <a:uFillTx/>
            </a:endParaRPr>
          </a:p>
        </p:txBody>
      </p:sp>
      <p:sp>
        <p:nvSpPr>
          <p:cNvPr id="5" name="CasellaDiTesto 4">
            <a:extLst>
              <a:ext uri="{FF2B5EF4-FFF2-40B4-BE49-F238E27FC236}">
                <a16:creationId xmlns:a16="http://schemas.microsoft.com/office/drawing/2014/main" id="{94A7FB3F-1B09-48F1-8880-F21B0D202FC2}"/>
              </a:ext>
            </a:extLst>
          </p:cNvPr>
          <p:cNvSpPr txBox="1"/>
          <p:nvPr/>
        </p:nvSpPr>
        <p:spPr>
          <a:xfrm>
            <a:off x="51638" y="2752623"/>
            <a:ext cx="6884092" cy="403187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defRPr/>
            </a:pPr>
            <a:r>
              <a:rPr lang="it-IT" altLang="en-US" sz="2000" dirty="0"/>
              <a:t>“</a:t>
            </a:r>
            <a:r>
              <a:rPr lang="it-IT" altLang="en-US" sz="2000" i="1" dirty="0"/>
              <a:t>I frutti puri impazziscono</a:t>
            </a:r>
            <a:r>
              <a:rPr lang="it-IT" altLang="en-US" sz="2000" dirty="0"/>
              <a:t>” (Clifford, 1988): etnografia come produzione letteraria, «finzioni etnografiche»</a:t>
            </a:r>
          </a:p>
          <a:p>
            <a:pPr>
              <a:defRPr/>
            </a:pPr>
            <a:endParaRPr lang="it-IT" altLang="en-US" sz="2000" dirty="0"/>
          </a:p>
          <a:p>
            <a:pPr marL="285750" indent="-285750">
              <a:buFont typeface="Wingdings" panose="05000000000000000000" pitchFamily="2" charset="2"/>
              <a:buChar char="ü"/>
              <a:defRPr/>
            </a:pPr>
            <a:r>
              <a:rPr lang="it-IT" altLang="it-IT" sz="2000" dirty="0"/>
              <a:t>Processo di </a:t>
            </a:r>
            <a:r>
              <a:rPr lang="it-IT" altLang="it-IT" sz="2000" b="1" dirty="0"/>
              <a:t>creolizzazione/ibridazione</a:t>
            </a:r>
            <a:endParaRPr lang="it-IT" altLang="it-IT" sz="2000" dirty="0"/>
          </a:p>
          <a:p>
            <a:pPr marL="285750" indent="-285750">
              <a:buFont typeface="Wingdings" panose="05000000000000000000" pitchFamily="2" charset="2"/>
              <a:buChar char="ü"/>
              <a:defRPr/>
            </a:pPr>
            <a:r>
              <a:rPr lang="it-IT" altLang="it-IT" sz="2000" dirty="0"/>
              <a:t>Ambiguità nel contatto con l’Occidente: distruzione o resistenza e rinnovamento?  </a:t>
            </a:r>
          </a:p>
          <a:p>
            <a:pPr>
              <a:defRPr/>
            </a:pPr>
            <a:endParaRPr lang="it-IT" altLang="it-IT" sz="2000" dirty="0"/>
          </a:p>
          <a:p>
            <a:pPr marL="285750" indent="-285750">
              <a:buFont typeface="Wingdings" panose="05000000000000000000" pitchFamily="2" charset="2"/>
              <a:buChar char="ü"/>
              <a:defRPr/>
            </a:pPr>
            <a:r>
              <a:rPr lang="it-IT" altLang="it-IT" sz="2000" dirty="0"/>
              <a:t>Si passa da una idea della diversità culturale come </a:t>
            </a:r>
            <a:r>
              <a:rPr lang="it-IT" altLang="it-IT" sz="2000" b="1" dirty="0"/>
              <a:t>alternativa a noi</a:t>
            </a:r>
            <a:r>
              <a:rPr lang="it-IT" altLang="it-IT" sz="2000" dirty="0"/>
              <a:t> all’idea della diversità culturale come </a:t>
            </a:r>
            <a:r>
              <a:rPr lang="it-IT" altLang="it-IT" sz="2000" b="1" dirty="0"/>
              <a:t>alternativa per noi</a:t>
            </a:r>
            <a:r>
              <a:rPr lang="it-IT" altLang="it-IT" sz="2000" dirty="0"/>
              <a:t>.</a:t>
            </a:r>
          </a:p>
          <a:p>
            <a:pPr>
              <a:defRPr/>
            </a:pPr>
            <a:endParaRPr lang="it-IT" altLang="it-IT" sz="2000" dirty="0"/>
          </a:p>
          <a:p>
            <a:pPr marL="285750" indent="-285750">
              <a:buFont typeface="Wingdings" panose="05000000000000000000" pitchFamily="2" charset="2"/>
              <a:buChar char="ü"/>
              <a:defRPr/>
            </a:pPr>
            <a:r>
              <a:rPr lang="it-IT" altLang="it-IT" sz="2000" dirty="0"/>
              <a:t>Traffico di culture</a:t>
            </a:r>
          </a:p>
          <a:p>
            <a:endParaRPr lang="it" sz="1600" dirty="0">
              <a:cs typeface="Calibri"/>
            </a:endParaRPr>
          </a:p>
        </p:txBody>
      </p:sp>
      <p:pic>
        <p:nvPicPr>
          <p:cNvPr id="3" name="Immagine 2" descr="Immagine che contiene uomo, persona&#10;&#10;Descrizione generata automaticamente">
            <a:extLst>
              <a:ext uri="{FF2B5EF4-FFF2-40B4-BE49-F238E27FC236}">
                <a16:creationId xmlns:a16="http://schemas.microsoft.com/office/drawing/2014/main" id="{D9BEE4A2-95CE-422B-86EA-4A7DE1C09F50}"/>
              </a:ext>
            </a:extLst>
          </p:cNvPr>
          <p:cNvPicPr>
            <a:picLocks noChangeAspect="1"/>
          </p:cNvPicPr>
          <p:nvPr/>
        </p:nvPicPr>
        <p:blipFill rotWithShape="1">
          <a:blip r:embed="rId3">
            <a:extLst>
              <a:ext uri="{28A0092B-C50C-407E-A947-70E740481C1C}">
                <a14:useLocalDpi xmlns:a14="http://schemas.microsoft.com/office/drawing/2010/main" val="0"/>
              </a:ext>
            </a:extLst>
          </a:blip>
          <a:srcRect l="9344" t="1600" r="25411"/>
          <a:stretch/>
        </p:blipFill>
        <p:spPr>
          <a:xfrm>
            <a:off x="6984319" y="13282"/>
            <a:ext cx="5156043" cy="5184000"/>
          </a:xfrm>
          <a:prstGeom prst="rect">
            <a:avLst/>
          </a:prstGeom>
        </p:spPr>
      </p:pic>
      <p:sp>
        <p:nvSpPr>
          <p:cNvPr id="6" name="CasellaDiTesto 5">
            <a:extLst>
              <a:ext uri="{FF2B5EF4-FFF2-40B4-BE49-F238E27FC236}">
                <a16:creationId xmlns:a16="http://schemas.microsoft.com/office/drawing/2014/main" id="{4BA92E01-94C3-4A6E-BAC9-0440DB335269}"/>
              </a:ext>
            </a:extLst>
          </p:cNvPr>
          <p:cNvSpPr txBox="1"/>
          <p:nvPr/>
        </p:nvSpPr>
        <p:spPr>
          <a:xfrm flipH="1">
            <a:off x="7937368" y="5580668"/>
            <a:ext cx="4202993" cy="646331"/>
          </a:xfrm>
          <a:prstGeom prst="rect">
            <a:avLst/>
          </a:prstGeom>
          <a:noFill/>
        </p:spPr>
        <p:txBody>
          <a:bodyPr wrap="square" rtlCol="0">
            <a:spAutoFit/>
          </a:bodyPr>
          <a:lstStyle/>
          <a:p>
            <a:r>
              <a:rPr lang="it-IT" i="1" dirty="0"/>
              <a:t>Pandemia ci conferma che il mondo è inter-connesso</a:t>
            </a:r>
          </a:p>
        </p:txBody>
      </p:sp>
    </p:spTree>
    <p:extLst>
      <p:ext uri="{BB962C8B-B14F-4D97-AF65-F5344CB8AC3E}">
        <p14:creationId xmlns:p14="http://schemas.microsoft.com/office/powerpoint/2010/main" val="241853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8D93DA-2B38-4A67-86CF-E33E205BE6B6}"/>
              </a:ext>
            </a:extLst>
          </p:cNvPr>
          <p:cNvSpPr/>
          <p:nvPr/>
        </p:nvSpPr>
        <p:spPr>
          <a:xfrm>
            <a:off x="4965431" y="2215302"/>
            <a:ext cx="6586489" cy="4515434"/>
          </a:xfrm>
          <a:prstGeom prst="rect">
            <a:avLst/>
          </a:prstGeom>
        </p:spPr>
        <p:txBody>
          <a:bodyPr vert="horz" lIns="91440" tIns="45720" rIns="91440" bIns="45720" rtlCol="0">
            <a:normAutofit fontScale="92500" lnSpcReduction="20000"/>
          </a:bodyPr>
          <a:lstStyle/>
          <a:p>
            <a:pPr indent="-228600" defTabSz="914400">
              <a:lnSpc>
                <a:spcPct val="90000"/>
              </a:lnSpc>
              <a:spcAft>
                <a:spcPts val="600"/>
              </a:spcAft>
              <a:buClr>
                <a:schemeClr val="accent1"/>
              </a:buClr>
              <a:buSzPct val="45000"/>
              <a:buFont typeface="Arial" panose="020B0604020202020204" pitchFamily="34" charset="0"/>
              <a:buChar char="•"/>
              <a:defRPr/>
            </a:pPr>
            <a:endParaRPr lang="en-US" altLang="en-US" sz="1700" b="1" dirty="0"/>
          </a:p>
          <a:p>
            <a:pPr indent="-228600" defTabSz="914400">
              <a:lnSpc>
                <a:spcPct val="90000"/>
              </a:lnSpc>
              <a:spcAft>
                <a:spcPts val="600"/>
              </a:spcAft>
              <a:buClr>
                <a:schemeClr val="accent1"/>
              </a:buClr>
              <a:buSzPct val="45000"/>
              <a:buFont typeface="Arial" panose="020B0604020202020204" pitchFamily="34" charset="0"/>
              <a:buChar char="•"/>
              <a:defRPr/>
            </a:pPr>
            <a:r>
              <a:rPr lang="it-IT" altLang="en-US" sz="2400" dirty="0"/>
              <a:t>Antropologia come prospettiva sull’alterità e sguardo sul mondo</a:t>
            </a:r>
          </a:p>
          <a:p>
            <a:pPr indent="-228600" defTabSz="914400">
              <a:lnSpc>
                <a:spcPct val="90000"/>
              </a:lnSpc>
              <a:spcAft>
                <a:spcPts val="600"/>
              </a:spcAft>
              <a:buClr>
                <a:schemeClr val="accent1"/>
              </a:buClr>
              <a:buSzPct val="45000"/>
              <a:buFont typeface="Arial" panose="020B0604020202020204" pitchFamily="34" charset="0"/>
              <a:buChar char="•"/>
              <a:defRPr/>
            </a:pPr>
            <a:endParaRPr lang="it-IT" altLang="en-US" sz="2400" dirty="0"/>
          </a:p>
          <a:p>
            <a:pPr indent="-228600" defTabSz="914400">
              <a:lnSpc>
                <a:spcPct val="90000"/>
              </a:lnSpc>
              <a:spcAft>
                <a:spcPts val="600"/>
              </a:spcAft>
              <a:buClr>
                <a:schemeClr val="accent1"/>
              </a:buClr>
              <a:buSzPct val="45000"/>
              <a:buFont typeface="Arial" panose="020B0604020202020204" pitchFamily="34" charset="0"/>
              <a:buChar char="•"/>
              <a:defRPr/>
            </a:pPr>
            <a:r>
              <a:rPr lang="it-IT" altLang="en-US" sz="2400" dirty="0"/>
              <a:t>Non solo e non necessariamente in un altrove esotico/Superamento del NOI VS LORO</a:t>
            </a:r>
          </a:p>
          <a:p>
            <a:pPr indent="-228600" defTabSz="914400">
              <a:lnSpc>
                <a:spcPct val="90000"/>
              </a:lnSpc>
              <a:spcAft>
                <a:spcPts val="600"/>
              </a:spcAft>
              <a:buClr>
                <a:schemeClr val="accent1"/>
              </a:buClr>
              <a:buSzPct val="45000"/>
              <a:buFont typeface="Arial" panose="020B0604020202020204" pitchFamily="34" charset="0"/>
              <a:buChar char="•"/>
              <a:defRPr/>
            </a:pPr>
            <a:endParaRPr lang="it-IT" altLang="en-US" sz="2400" dirty="0"/>
          </a:p>
          <a:p>
            <a:pPr indent="-228600" algn="just" defTabSz="914400">
              <a:lnSpc>
                <a:spcPct val="90000"/>
              </a:lnSpc>
              <a:spcAft>
                <a:spcPts val="600"/>
              </a:spcAft>
              <a:buClr>
                <a:schemeClr val="accent1"/>
              </a:buClr>
              <a:buSzPct val="45000"/>
              <a:buFont typeface="Arial" panose="020B0604020202020204" pitchFamily="34" charset="0"/>
              <a:buChar char="•"/>
              <a:defRPr/>
            </a:pPr>
            <a:r>
              <a:rPr lang="it-IT" altLang="en-US" sz="2400" dirty="0"/>
              <a:t>Definizione contemporanea di cultura/culture </a:t>
            </a:r>
            <a:r>
              <a:rPr lang="it-IT" altLang="en-US" sz="2400" dirty="0">
                <a:sym typeface="Wingdings" panose="05000000000000000000" pitchFamily="2" charset="2"/>
              </a:rPr>
              <a:t> </a:t>
            </a:r>
          </a:p>
          <a:p>
            <a:pPr algn="just" defTabSz="914400">
              <a:lnSpc>
                <a:spcPct val="90000"/>
              </a:lnSpc>
              <a:spcAft>
                <a:spcPts val="600"/>
              </a:spcAft>
              <a:buClr>
                <a:schemeClr val="accent1"/>
              </a:buClr>
              <a:buSzPct val="45000"/>
              <a:defRPr/>
            </a:pPr>
            <a:endParaRPr lang="it-IT" sz="2400" dirty="0">
              <a:sym typeface="Wingdings" panose="05000000000000000000" pitchFamily="2" charset="2"/>
            </a:endParaRPr>
          </a:p>
          <a:p>
            <a:pPr algn="just" defTabSz="914400">
              <a:lnSpc>
                <a:spcPct val="90000"/>
              </a:lnSpc>
              <a:spcAft>
                <a:spcPts val="600"/>
              </a:spcAft>
              <a:buClr>
                <a:schemeClr val="accent1"/>
              </a:buClr>
              <a:buSzPct val="45000"/>
              <a:defRPr/>
            </a:pPr>
            <a:r>
              <a:rPr lang="it-IT" sz="2400" dirty="0"/>
              <a:t>La ricerca antropologica mostra che le società e le culture non sono sempre integrate e organiche al loro interno, sono attraversate da contraddizioni e conflitti e si sono sempre reciprocamente influenzate</a:t>
            </a:r>
            <a:endParaRPr lang="it-IT" altLang="en-US" sz="2400" dirty="0"/>
          </a:p>
          <a:p>
            <a:pPr indent="-228600" defTabSz="914400">
              <a:lnSpc>
                <a:spcPct val="90000"/>
              </a:lnSpc>
              <a:spcAft>
                <a:spcPts val="600"/>
              </a:spcAft>
              <a:buClr>
                <a:schemeClr val="accent1"/>
              </a:buClr>
              <a:buSzPct val="45000"/>
              <a:buFont typeface="Arial" panose="020B0604020202020204" pitchFamily="34" charset="0"/>
              <a:buChar char="•"/>
              <a:defRPr/>
            </a:pPr>
            <a:endParaRPr lang="it-IT" altLang="en-US" sz="2400" dirty="0"/>
          </a:p>
          <a:p>
            <a:pPr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lang="en-US" altLang="en-US" sz="1700" b="1" dirty="0"/>
          </a:p>
          <a:p>
            <a:pPr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r>
              <a:rPr lang="en-US" sz="1700" dirty="0"/>
              <a:t>                                                                                                                        </a:t>
            </a:r>
            <a:endParaRPr lang="en-US" sz="170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700" b="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700" b="0" i="0" u="none" strike="noStrike" cap="none" spc="0" normalizeH="0" baseline="0" noProof="0" dirty="0">
              <a:ln>
                <a:noFill/>
              </a:ln>
              <a:effectLst/>
              <a:uLnTx/>
              <a:uFillTx/>
            </a:endParaRPr>
          </a:p>
        </p:txBody>
      </p:sp>
      <p:pic>
        <p:nvPicPr>
          <p:cNvPr id="3" name="Immagine 2" descr="Immagine che contiene testo&#10;&#10;Descrizione generata automaticamente">
            <a:extLst>
              <a:ext uri="{FF2B5EF4-FFF2-40B4-BE49-F238E27FC236}">
                <a16:creationId xmlns:a16="http://schemas.microsoft.com/office/drawing/2014/main" id="{26F73689-EB2B-4BA3-B412-963C051FB01E}"/>
              </a:ext>
            </a:extLst>
          </p:cNvPr>
          <p:cNvPicPr>
            <a:picLocks noChangeAspect="1"/>
          </p:cNvPicPr>
          <p:nvPr/>
        </p:nvPicPr>
        <p:blipFill rotWithShape="1">
          <a:blip r:embed="rId2">
            <a:extLst>
              <a:ext uri="{28A0092B-C50C-407E-A947-70E740481C1C}">
                <a14:useLocalDpi xmlns:a14="http://schemas.microsoft.com/office/drawing/2010/main" val="0"/>
              </a:ext>
            </a:extLst>
          </a:blip>
          <a:srcRect r="1" b="2729"/>
          <a:stretch/>
        </p:blipFill>
        <p:spPr>
          <a:xfrm>
            <a:off x="20" y="10"/>
            <a:ext cx="4635571" cy="6857990"/>
          </a:xfrm>
          <a:prstGeom prst="rect">
            <a:avLst/>
          </a:prstGeom>
          <a:effectLst/>
        </p:spPr>
      </p:pic>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9024"/>
            </a:solidFill>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87129322-AB00-4EB8-BCF4-5F65DD4B27DB}"/>
              </a:ext>
            </a:extLst>
          </p:cNvPr>
          <p:cNvSpPr txBox="1"/>
          <p:nvPr/>
        </p:nvSpPr>
        <p:spPr>
          <a:xfrm flipH="1">
            <a:off x="5045756" y="772998"/>
            <a:ext cx="4635572" cy="646331"/>
          </a:xfrm>
          <a:prstGeom prst="rect">
            <a:avLst/>
          </a:prstGeom>
          <a:noFill/>
        </p:spPr>
        <p:txBody>
          <a:bodyPr wrap="square" rtlCol="0">
            <a:spAutoFit/>
          </a:bodyPr>
          <a:lstStyle/>
          <a:p>
            <a:r>
              <a:rPr lang="it-IT" sz="3600" b="1" dirty="0"/>
              <a:t>CONCLUSIONI</a:t>
            </a:r>
            <a:endParaRPr lang="it-IT" dirty="0"/>
          </a:p>
        </p:txBody>
      </p:sp>
    </p:spTree>
    <p:extLst>
      <p:ext uri="{BB962C8B-B14F-4D97-AF65-F5344CB8AC3E}">
        <p14:creationId xmlns:p14="http://schemas.microsoft.com/office/powerpoint/2010/main" val="173218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5AABD-86DC-4E17-BF75-572E2F7115BD}"/>
              </a:ext>
            </a:extLst>
          </p:cNvPr>
          <p:cNvSpPr>
            <a:spLocks noGrp="1"/>
          </p:cNvSpPr>
          <p:nvPr>
            <p:ph type="title"/>
          </p:nvPr>
        </p:nvSpPr>
        <p:spPr>
          <a:xfrm>
            <a:off x="4883669" y="329184"/>
            <a:ext cx="6665203" cy="1783080"/>
          </a:xfrm>
        </p:spPr>
        <p:txBody>
          <a:bodyPr vert="horz" lIns="91440" tIns="45720" rIns="91440" bIns="45720" rtlCol="0" anchor="b">
            <a:normAutofit/>
          </a:bodyPr>
          <a:lstStyle/>
          <a:p>
            <a:r>
              <a:rPr lang="it-IT" sz="4800" b="1" dirty="0"/>
              <a:t>    Percorso in 3 lezioni</a:t>
            </a:r>
            <a:endParaRPr lang="en-US" sz="4800" b="1" dirty="0"/>
          </a:p>
        </p:txBody>
      </p:sp>
      <p:sp>
        <p:nvSpPr>
          <p:cNvPr id="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81DE32-810C-4B61-A43F-F58DD78499B6}"/>
              </a:ext>
            </a:extLst>
          </p:cNvPr>
          <p:cNvSpPr txBox="1"/>
          <p:nvPr/>
        </p:nvSpPr>
        <p:spPr>
          <a:xfrm>
            <a:off x="5420413" y="2714920"/>
            <a:ext cx="6760056" cy="34755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r>
              <a:rPr lang="it-IT" sz="2400" b="1" dirty="0"/>
              <a:t>1. </a:t>
            </a:r>
            <a:r>
              <a:rPr lang="it-IT" sz="2400" dirty="0"/>
              <a:t>Cos’è l’antropologia culturale? </a:t>
            </a:r>
          </a:p>
          <a:p>
            <a:r>
              <a:rPr lang="it-IT" sz="2400" dirty="0"/>
              <a:t>Quale concetto di cultura?</a:t>
            </a:r>
          </a:p>
          <a:p>
            <a:r>
              <a:rPr lang="it-IT" sz="2400" dirty="0"/>
              <a:t>L’etnografia - Metodi e tecniche della disciplina</a:t>
            </a:r>
          </a:p>
          <a:p>
            <a:endParaRPr lang="it-IT" sz="2400" b="1" dirty="0"/>
          </a:p>
          <a:p>
            <a:r>
              <a:rPr lang="it-IT" sz="2400" b="1" dirty="0"/>
              <a:t>2. </a:t>
            </a:r>
            <a:r>
              <a:rPr lang="it-IT" sz="2400" dirty="0"/>
              <a:t>Genere e famiglie da un punto di vista antropologico</a:t>
            </a:r>
          </a:p>
          <a:p>
            <a:r>
              <a:rPr lang="it-IT" sz="2400" dirty="0" err="1"/>
              <a:t>Antropo</a:t>
            </a:r>
            <a:r>
              <a:rPr lang="it-IT" sz="2400" dirty="0"/>
              <a:t>-poiesi e parentela</a:t>
            </a:r>
          </a:p>
          <a:p>
            <a:endParaRPr lang="it-IT" sz="2400" b="1" dirty="0"/>
          </a:p>
          <a:p>
            <a:r>
              <a:rPr lang="it-IT" sz="2400" b="1" dirty="0"/>
              <a:t>3. </a:t>
            </a:r>
            <a:r>
              <a:rPr lang="it-IT" sz="2400" dirty="0"/>
              <a:t>Antropologia medica</a:t>
            </a:r>
          </a:p>
          <a:p>
            <a:r>
              <a:rPr lang="it-IT" sz="2400" dirty="0"/>
              <a:t>Salute e malattia in chiave transculturale</a:t>
            </a:r>
          </a:p>
          <a:p>
            <a:r>
              <a:rPr lang="it-IT" sz="2400" dirty="0"/>
              <a:t>Casi etnografici</a:t>
            </a:r>
            <a:endParaRPr lang="en-US" sz="2200" dirty="0"/>
          </a:p>
        </p:txBody>
      </p:sp>
      <p:sp>
        <p:nvSpPr>
          <p:cNvPr id="7" name="CasellaDiTesto 6">
            <a:extLst>
              <a:ext uri="{FF2B5EF4-FFF2-40B4-BE49-F238E27FC236}">
                <a16:creationId xmlns:a16="http://schemas.microsoft.com/office/drawing/2014/main" id="{B0E41EA6-F5E4-480A-B7C7-A90AFCA7F9C4}"/>
              </a:ext>
            </a:extLst>
          </p:cNvPr>
          <p:cNvSpPr txBox="1"/>
          <p:nvPr/>
        </p:nvSpPr>
        <p:spPr>
          <a:xfrm>
            <a:off x="640080" y="2872899"/>
            <a:ext cx="4243589" cy="3320668"/>
          </a:xfrm>
          <a:prstGeom prst="rect">
            <a:avLst/>
          </a:prstGeom>
        </p:spPr>
        <p:txBody>
          <a:bodyPr vert="horz" lIns="91440" tIns="45720" rIns="91440" bIns="45720" rtlCol="0">
            <a:normAutofit/>
          </a:bodyPr>
          <a:lstStyle/>
          <a:p>
            <a:pPr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500" i="0" u="none" strike="noStrike" cap="none" spc="0" normalizeH="0" baseline="0" noProof="0">
              <a:ln>
                <a:noFill/>
              </a:ln>
              <a:effectLst/>
              <a:uLnTx/>
              <a:uFillTx/>
            </a:endParaRPr>
          </a:p>
        </p:txBody>
      </p:sp>
      <p:pic>
        <p:nvPicPr>
          <p:cNvPr id="5" name="Immagine 4" descr="Immagine che contiene testo, pianta, disegnoatratteggio&#10;&#10;Descrizione generata automaticamente">
            <a:extLst>
              <a:ext uri="{FF2B5EF4-FFF2-40B4-BE49-F238E27FC236}">
                <a16:creationId xmlns:a16="http://schemas.microsoft.com/office/drawing/2014/main" id="{0F9F190F-1714-4084-9739-5A9AD78EF785}"/>
              </a:ext>
            </a:extLst>
          </p:cNvPr>
          <p:cNvPicPr>
            <a:picLocks noChangeAspect="1"/>
          </p:cNvPicPr>
          <p:nvPr/>
        </p:nvPicPr>
        <p:blipFill rotWithShape="1">
          <a:blip r:embed="rId3">
            <a:extLst>
              <a:ext uri="{28A0092B-C50C-407E-A947-70E740481C1C}">
                <a14:useLocalDpi xmlns:a14="http://schemas.microsoft.com/office/drawing/2010/main" val="0"/>
              </a:ext>
            </a:extLst>
          </a:blip>
          <a:srcRect l="8738" t="3172" r="8009"/>
          <a:stretch/>
        </p:blipFill>
        <p:spPr>
          <a:xfrm>
            <a:off x="-10610" y="1375747"/>
            <a:ext cx="5040000" cy="5308272"/>
          </a:xfrm>
          <a:prstGeom prst="rect">
            <a:avLst/>
          </a:prstGeom>
        </p:spPr>
      </p:pic>
    </p:spTree>
    <p:extLst>
      <p:ext uri="{BB962C8B-B14F-4D97-AF65-F5344CB8AC3E}">
        <p14:creationId xmlns:p14="http://schemas.microsoft.com/office/powerpoint/2010/main" val="2340735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8D93DA-2B38-4A67-86CF-E33E205BE6B6}"/>
              </a:ext>
            </a:extLst>
          </p:cNvPr>
          <p:cNvSpPr/>
          <p:nvPr/>
        </p:nvSpPr>
        <p:spPr>
          <a:xfrm>
            <a:off x="3063711" y="2438400"/>
            <a:ext cx="8488209" cy="4311190"/>
          </a:xfrm>
          <a:prstGeom prst="rect">
            <a:avLst/>
          </a:prstGeom>
        </p:spPr>
        <p:txBody>
          <a:bodyPr vert="horz" lIns="91440" tIns="45720" rIns="91440" bIns="45720" rtlCol="0">
            <a:normAutofit fontScale="85000" lnSpcReduction="20000"/>
          </a:bodyPr>
          <a:lstStyle/>
          <a:p>
            <a:pPr indent="-228600" defTabSz="914400">
              <a:lnSpc>
                <a:spcPct val="90000"/>
              </a:lnSpc>
              <a:spcAft>
                <a:spcPts val="600"/>
              </a:spcAft>
              <a:buClr>
                <a:schemeClr val="accent1"/>
              </a:buClr>
              <a:buSzPct val="45000"/>
              <a:buFont typeface="Arial" panose="020B0604020202020204" pitchFamily="34" charset="0"/>
              <a:buChar char="•"/>
              <a:defRPr/>
            </a:pPr>
            <a:endParaRPr lang="en-US" altLang="en-US" sz="1700" b="1" dirty="0"/>
          </a:p>
          <a:p>
            <a:pPr defTabSz="914400">
              <a:lnSpc>
                <a:spcPct val="90000"/>
              </a:lnSpc>
              <a:spcAft>
                <a:spcPts val="600"/>
              </a:spcAft>
              <a:buClr>
                <a:schemeClr val="accent1"/>
              </a:buClr>
              <a:buSzPct val="45000"/>
              <a:defRPr/>
            </a:pPr>
            <a:r>
              <a:rPr lang="it-IT" altLang="en-US" sz="2600" dirty="0"/>
              <a:t>Fabietti U., Matera V., </a:t>
            </a:r>
            <a:r>
              <a:rPr lang="it-IT" altLang="en-US" sz="2600" dirty="0" err="1"/>
              <a:t>Malighetti</a:t>
            </a:r>
            <a:r>
              <a:rPr lang="it-IT" altLang="en-US" sz="2600" dirty="0"/>
              <a:t> R., Dal tribale al globale, Pearson (terza edizione 2020)</a:t>
            </a:r>
          </a:p>
          <a:p>
            <a:pPr defTabSz="914400">
              <a:lnSpc>
                <a:spcPct val="90000"/>
              </a:lnSpc>
              <a:spcAft>
                <a:spcPts val="600"/>
              </a:spcAft>
              <a:buClr>
                <a:schemeClr val="accent1"/>
              </a:buClr>
              <a:buSzPct val="45000"/>
              <a:defRPr/>
            </a:pPr>
            <a:r>
              <a:rPr lang="it-IT" altLang="en-US" sz="2600" dirty="0"/>
              <a:t>Remotti F., Prima lezione di antropologia, Laterza</a:t>
            </a:r>
          </a:p>
          <a:p>
            <a:pPr defTabSz="914400">
              <a:lnSpc>
                <a:spcPct val="90000"/>
              </a:lnSpc>
              <a:spcAft>
                <a:spcPts val="600"/>
              </a:spcAft>
              <a:buClr>
                <a:schemeClr val="accent1"/>
              </a:buClr>
              <a:buSzPct val="45000"/>
              <a:defRPr/>
            </a:pPr>
            <a:endParaRPr lang="it-IT" altLang="en-US" sz="2600" dirty="0"/>
          </a:p>
          <a:p>
            <a:pPr defTabSz="914400">
              <a:lnSpc>
                <a:spcPct val="90000"/>
              </a:lnSpc>
              <a:spcAft>
                <a:spcPts val="600"/>
              </a:spcAft>
              <a:buClr>
                <a:schemeClr val="accent1"/>
              </a:buClr>
              <a:buSzPct val="45000"/>
              <a:defRPr/>
            </a:pPr>
            <a:r>
              <a:rPr lang="it-IT" altLang="en-US" sz="2600" dirty="0"/>
              <a:t>Fabietti U., Elementi di antropologia culturale, Mondadori</a:t>
            </a:r>
          </a:p>
          <a:p>
            <a:pPr defTabSz="914400">
              <a:lnSpc>
                <a:spcPct val="90000"/>
              </a:lnSpc>
              <a:spcAft>
                <a:spcPts val="600"/>
              </a:spcAft>
              <a:buClr>
                <a:schemeClr val="accent1"/>
              </a:buClr>
              <a:buSzPct val="45000"/>
              <a:defRPr/>
            </a:pPr>
            <a:endParaRPr lang="it-IT" altLang="en-US" sz="2600" dirty="0"/>
          </a:p>
          <a:p>
            <a:pPr defTabSz="914400">
              <a:lnSpc>
                <a:spcPct val="90000"/>
              </a:lnSpc>
              <a:spcAft>
                <a:spcPts val="600"/>
              </a:spcAft>
              <a:buClr>
                <a:schemeClr val="accent1"/>
              </a:buClr>
              <a:buSzPct val="45000"/>
              <a:defRPr/>
            </a:pPr>
            <a:endParaRPr lang="it-IT" altLang="en-US" sz="2600" dirty="0"/>
          </a:p>
          <a:p>
            <a:pPr defTabSz="914400">
              <a:lnSpc>
                <a:spcPct val="90000"/>
              </a:lnSpc>
              <a:spcAft>
                <a:spcPts val="600"/>
              </a:spcAft>
              <a:buClr>
                <a:schemeClr val="accent1"/>
              </a:buClr>
              <a:buSzPct val="45000"/>
              <a:defRPr/>
            </a:pPr>
            <a:r>
              <a:rPr lang="it-IT" altLang="en-US" sz="2600" dirty="0"/>
              <a:t>Malinowski B., Argonauti del Pacifico Occidentale, Bollati Boringhieri</a:t>
            </a:r>
          </a:p>
          <a:p>
            <a:pPr defTabSz="914400">
              <a:lnSpc>
                <a:spcPct val="90000"/>
              </a:lnSpc>
              <a:spcAft>
                <a:spcPts val="600"/>
              </a:spcAft>
              <a:buClr>
                <a:schemeClr val="accent1"/>
              </a:buClr>
              <a:buSzPct val="45000"/>
              <a:defRPr/>
            </a:pPr>
            <a:r>
              <a:rPr lang="it-IT" altLang="en-US" sz="2600" dirty="0" err="1"/>
              <a:t>Geertz</a:t>
            </a:r>
            <a:r>
              <a:rPr lang="it-IT" altLang="en-US" sz="2600" dirty="0"/>
              <a:t> C., Interpretazione di culture, Il Mulino</a:t>
            </a:r>
          </a:p>
          <a:p>
            <a:pPr defTabSz="914400">
              <a:lnSpc>
                <a:spcPct val="90000"/>
              </a:lnSpc>
              <a:spcAft>
                <a:spcPts val="600"/>
              </a:spcAft>
              <a:buClr>
                <a:schemeClr val="accent1"/>
              </a:buClr>
              <a:buSzPct val="45000"/>
              <a:defRPr/>
            </a:pPr>
            <a:r>
              <a:rPr lang="it-IT" altLang="en-US" sz="2600" dirty="0" err="1"/>
              <a:t>Geertz</a:t>
            </a:r>
            <a:r>
              <a:rPr lang="it-IT" altLang="en-US" sz="2600" dirty="0"/>
              <a:t> C., Antropologia interpretativa, Il Mulino</a:t>
            </a:r>
          </a:p>
          <a:p>
            <a:pPr defTabSz="914400">
              <a:lnSpc>
                <a:spcPct val="90000"/>
              </a:lnSpc>
              <a:spcAft>
                <a:spcPts val="600"/>
              </a:spcAft>
              <a:buClr>
                <a:schemeClr val="accent1"/>
              </a:buClr>
              <a:buSzPct val="45000"/>
              <a:defRPr/>
            </a:pPr>
            <a:endParaRPr lang="it-IT" altLang="en-US" sz="2600" dirty="0"/>
          </a:p>
          <a:p>
            <a:pPr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lang="en-US" altLang="en-US" sz="1700" b="1" dirty="0"/>
          </a:p>
          <a:p>
            <a:pPr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r>
              <a:rPr lang="en-US" sz="1700" dirty="0"/>
              <a:t>                                                                                                                        </a:t>
            </a:r>
            <a:endParaRPr lang="en-US" sz="170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700" b="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700" b="0" i="0" u="none" strike="noStrike" cap="none" spc="0" normalizeH="0" baseline="0" noProof="0" dirty="0">
              <a:ln>
                <a:noFill/>
              </a:ln>
              <a:effectLst/>
              <a:uLnTx/>
              <a:uFillTx/>
            </a:endParaRPr>
          </a:p>
        </p:txBody>
      </p:sp>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9024"/>
            </a:solidFill>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87129322-AB00-4EB8-BCF4-5F65DD4B27DB}"/>
              </a:ext>
            </a:extLst>
          </p:cNvPr>
          <p:cNvSpPr txBox="1"/>
          <p:nvPr/>
        </p:nvSpPr>
        <p:spPr>
          <a:xfrm flipH="1">
            <a:off x="5045756" y="772998"/>
            <a:ext cx="4635572" cy="646331"/>
          </a:xfrm>
          <a:prstGeom prst="rect">
            <a:avLst/>
          </a:prstGeom>
          <a:noFill/>
        </p:spPr>
        <p:txBody>
          <a:bodyPr wrap="square" rtlCol="0">
            <a:spAutoFit/>
          </a:bodyPr>
          <a:lstStyle/>
          <a:p>
            <a:r>
              <a:rPr lang="it-IT" sz="3600" b="1" dirty="0"/>
              <a:t>Per approfondire</a:t>
            </a:r>
            <a:endParaRPr lang="it-IT" dirty="0"/>
          </a:p>
        </p:txBody>
      </p:sp>
    </p:spTree>
    <p:extLst>
      <p:ext uri="{BB962C8B-B14F-4D97-AF65-F5344CB8AC3E}">
        <p14:creationId xmlns:p14="http://schemas.microsoft.com/office/powerpoint/2010/main" val="207631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5AABD-86DC-4E17-BF75-572E2F7115BD}"/>
              </a:ext>
            </a:extLst>
          </p:cNvPr>
          <p:cNvSpPr>
            <a:spLocks noGrp="1"/>
          </p:cNvSpPr>
          <p:nvPr>
            <p:ph type="title"/>
          </p:nvPr>
        </p:nvSpPr>
        <p:spPr>
          <a:xfrm>
            <a:off x="640079" y="325369"/>
            <a:ext cx="8362519" cy="779831"/>
          </a:xfrm>
        </p:spPr>
        <p:txBody>
          <a:bodyPr vert="horz" lIns="91440" tIns="45720" rIns="91440" bIns="45720" rtlCol="0" anchor="b">
            <a:noAutofit/>
          </a:bodyPr>
          <a:lstStyle/>
          <a:p>
            <a:r>
              <a:rPr lang="it-IT" sz="4000" b="1" dirty="0"/>
              <a:t>Introduzione all’antropologia culturale</a:t>
            </a:r>
            <a:r>
              <a:rPr lang="en-US" sz="4000" b="1" dirty="0"/>
              <a:t>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B0E41EA6-F5E4-480A-B7C7-A90AFCA7F9C4}"/>
              </a:ext>
            </a:extLst>
          </p:cNvPr>
          <p:cNvSpPr txBox="1"/>
          <p:nvPr/>
        </p:nvSpPr>
        <p:spPr>
          <a:xfrm>
            <a:off x="640080" y="2872899"/>
            <a:ext cx="4243589" cy="3320668"/>
          </a:xfrm>
          <a:prstGeom prst="rect">
            <a:avLst/>
          </a:prstGeom>
        </p:spPr>
        <p:txBody>
          <a:bodyPr vert="horz" lIns="91440" tIns="45720" rIns="91440" bIns="45720" rtlCol="0">
            <a:normAutofit/>
          </a:bodyPr>
          <a:lstStyle/>
          <a:p>
            <a:pPr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500" i="0" u="none" strike="noStrike" cap="none" spc="0" normalizeH="0" baseline="0" noProof="0">
              <a:ln>
                <a:noFill/>
              </a:ln>
              <a:effectLst/>
              <a:uLnTx/>
              <a:uFillTx/>
            </a:endParaRPr>
          </a:p>
        </p:txBody>
      </p:sp>
      <p:sp>
        <p:nvSpPr>
          <p:cNvPr id="3" name="TextBox 2">
            <a:extLst>
              <a:ext uri="{FF2B5EF4-FFF2-40B4-BE49-F238E27FC236}">
                <a16:creationId xmlns:a16="http://schemas.microsoft.com/office/drawing/2014/main" id="{F66E074F-46A0-41CA-9714-EE8DD44C12E6}"/>
              </a:ext>
            </a:extLst>
          </p:cNvPr>
          <p:cNvSpPr txBox="1"/>
          <p:nvPr/>
        </p:nvSpPr>
        <p:spPr>
          <a:xfrm>
            <a:off x="285750" y="2751535"/>
            <a:ext cx="1139190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Tx/>
              <a:buChar char="-"/>
            </a:pPr>
            <a:r>
              <a:rPr lang="it-IT" sz="2800" dirty="0"/>
              <a:t>Presentazione del percorso formativo</a:t>
            </a:r>
          </a:p>
          <a:p>
            <a:pPr marL="285750" indent="-285750">
              <a:buFontTx/>
              <a:buChar char="-"/>
            </a:pPr>
            <a:r>
              <a:rPr lang="it-IT" sz="2800" dirty="0"/>
              <a:t>Quale definizione di antropologia culturale?</a:t>
            </a:r>
          </a:p>
          <a:p>
            <a:pPr marL="285750" indent="-285750">
              <a:buFontTx/>
              <a:buChar char="-"/>
            </a:pPr>
            <a:r>
              <a:rPr lang="it-IT" sz="2800" dirty="0"/>
              <a:t>Il concetto di cultura</a:t>
            </a:r>
          </a:p>
          <a:p>
            <a:pPr marL="285750" indent="-285750">
              <a:buFontTx/>
              <a:buChar char="-"/>
            </a:pPr>
            <a:r>
              <a:rPr lang="it-IT" sz="2800" dirty="0"/>
              <a:t>Etnografia</a:t>
            </a:r>
          </a:p>
          <a:p>
            <a:pPr marL="285750" indent="-285750">
              <a:buFontTx/>
              <a:buChar char="-"/>
            </a:pPr>
            <a:r>
              <a:rPr lang="it-IT" sz="2800" dirty="0"/>
              <a:t>La «rivoluzione etnografica» di Malinowski </a:t>
            </a:r>
          </a:p>
          <a:p>
            <a:pPr marL="285750" indent="-285750">
              <a:buFontTx/>
              <a:buChar char="-"/>
            </a:pPr>
            <a:r>
              <a:rPr lang="it-IT" sz="2800" dirty="0"/>
              <a:t>Dal campo al testo: l’antropologia interpretativa</a:t>
            </a:r>
          </a:p>
          <a:p>
            <a:pPr marL="285750" indent="-285750">
              <a:buFontTx/>
              <a:buChar char="-"/>
            </a:pPr>
            <a:r>
              <a:rPr lang="it-IT" sz="2800" dirty="0"/>
              <a:t>Culture nella contemporaneità</a:t>
            </a:r>
          </a:p>
          <a:p>
            <a:endParaRPr lang="it-IT" sz="2800" dirty="0">
              <a:cs typeface="Calibri"/>
            </a:endParaRPr>
          </a:p>
          <a:p>
            <a:endParaRPr lang="it-IT" sz="2800" dirty="0">
              <a:cs typeface="Calibri"/>
            </a:endParaRPr>
          </a:p>
          <a:p>
            <a:endParaRPr lang="it-IT" dirty="0">
              <a:cs typeface="Calibri"/>
            </a:endParaRPr>
          </a:p>
          <a:p>
            <a:endParaRPr lang="it-IT" dirty="0">
              <a:cs typeface="Calibri"/>
            </a:endParaRPr>
          </a:p>
          <a:p>
            <a:endParaRPr lang="it-IT" dirty="0">
              <a:cs typeface="Calibri"/>
            </a:endParaRPr>
          </a:p>
          <a:p>
            <a:endParaRPr lang="it-IT" dirty="0">
              <a:cs typeface="Calibri"/>
            </a:endParaRPr>
          </a:p>
          <a:p>
            <a:endParaRPr lang="it-IT" dirty="0">
              <a:cs typeface="Calibri"/>
            </a:endParaRPr>
          </a:p>
          <a:p>
            <a:endParaRPr lang="it-IT" dirty="0">
              <a:cs typeface="Calibri"/>
            </a:endParaRPr>
          </a:p>
        </p:txBody>
      </p:sp>
      <p:sp>
        <p:nvSpPr>
          <p:cNvPr id="4" name="TextBox 3">
            <a:extLst>
              <a:ext uri="{FF2B5EF4-FFF2-40B4-BE49-F238E27FC236}">
                <a16:creationId xmlns:a16="http://schemas.microsoft.com/office/drawing/2014/main" id="{6276CC29-C3F0-4BCD-A438-A01477963D59}"/>
              </a:ext>
            </a:extLst>
          </p:cNvPr>
          <p:cNvSpPr txBox="1"/>
          <p:nvPr/>
        </p:nvSpPr>
        <p:spPr>
          <a:xfrm>
            <a:off x="757237" y="1531358"/>
            <a:ext cx="1044892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200" i="1" dirty="0">
                <a:ea typeface="+mn-lt"/>
                <a:cs typeface="+mn-lt"/>
              </a:rPr>
              <a:t>Cosa faremo oggi?</a:t>
            </a:r>
            <a:endParaRPr lang="en-US" sz="3200" i="1" dirty="0">
              <a:ea typeface="+mn-lt"/>
              <a:cs typeface="+mn-lt"/>
            </a:endParaRPr>
          </a:p>
          <a:p>
            <a:pPr algn="l"/>
            <a:endParaRPr lang="en-US" dirty="0">
              <a:cs typeface="Calibri"/>
            </a:endParaRPr>
          </a:p>
        </p:txBody>
      </p:sp>
    </p:spTree>
    <p:extLst>
      <p:ext uri="{BB962C8B-B14F-4D97-AF65-F5344CB8AC3E}">
        <p14:creationId xmlns:p14="http://schemas.microsoft.com/office/powerpoint/2010/main" val="314638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77">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C5AABD-86DC-4E17-BF75-572E2F7115BD}"/>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3100" b="1" kern="1200">
                <a:solidFill>
                  <a:srgbClr val="FFFFFF"/>
                </a:solidFill>
                <a:latin typeface="+mj-lt"/>
                <a:ea typeface="+mj-ea"/>
                <a:cs typeface="+mj-cs"/>
              </a:rPr>
              <a:t>Cosa fanno e non fanno gli antropologi?</a:t>
            </a:r>
          </a:p>
        </p:txBody>
      </p:sp>
      <p:pic>
        <p:nvPicPr>
          <p:cNvPr id="4" name="Immagine 3" descr="Immagine che contiene esterni, persona, uomo, inpiedi&#10;&#10;Descrizione generata automaticamente">
            <a:extLst>
              <a:ext uri="{FF2B5EF4-FFF2-40B4-BE49-F238E27FC236}">
                <a16:creationId xmlns:a16="http://schemas.microsoft.com/office/drawing/2014/main" id="{EC7B873A-3258-4761-9488-6C01505FDF85}"/>
              </a:ext>
            </a:extLst>
          </p:cNvPr>
          <p:cNvPicPr>
            <a:picLocks noChangeAspect="1"/>
          </p:cNvPicPr>
          <p:nvPr/>
        </p:nvPicPr>
        <p:blipFill rotWithShape="1">
          <a:blip r:embed="rId3">
            <a:extLst>
              <a:ext uri="{28A0092B-C50C-407E-A947-70E740481C1C}">
                <a14:useLocalDpi xmlns:a14="http://schemas.microsoft.com/office/drawing/2010/main" val="0"/>
              </a:ext>
            </a:extLst>
          </a:blip>
          <a:srcRect l="3670" r="4" b="4"/>
          <a:stretch/>
        </p:blipFill>
        <p:spPr>
          <a:xfrm>
            <a:off x="4194959" y="321734"/>
            <a:ext cx="3797570" cy="2010551"/>
          </a:xfrm>
          <a:prstGeom prst="rect">
            <a:avLst/>
          </a:prstGeom>
        </p:spPr>
      </p:pic>
      <p:pic>
        <p:nvPicPr>
          <p:cNvPr id="11" name="Immagine 10" descr="Immagine che contiene esterni, terra, acqua, spiaggia&#10;&#10;Descrizione generata automaticamente">
            <a:extLst>
              <a:ext uri="{FF2B5EF4-FFF2-40B4-BE49-F238E27FC236}">
                <a16:creationId xmlns:a16="http://schemas.microsoft.com/office/drawing/2014/main" id="{C79E3E43-A67C-4496-9380-E4B8D9F90E2A}"/>
              </a:ext>
            </a:extLst>
          </p:cNvPr>
          <p:cNvPicPr>
            <a:picLocks noChangeAspect="1"/>
          </p:cNvPicPr>
          <p:nvPr/>
        </p:nvPicPr>
        <p:blipFill rotWithShape="1">
          <a:blip r:embed="rId4">
            <a:extLst>
              <a:ext uri="{28A0092B-C50C-407E-A947-70E740481C1C}">
                <a14:useLocalDpi xmlns:a14="http://schemas.microsoft.com/office/drawing/2010/main" val="0"/>
              </a:ext>
            </a:extLst>
          </a:blip>
          <a:srcRect t="5870" r="-4" b="15102"/>
          <a:stretch/>
        </p:blipFill>
        <p:spPr>
          <a:xfrm>
            <a:off x="4190180" y="2422097"/>
            <a:ext cx="3794760" cy="2013804"/>
          </a:xfrm>
          <a:prstGeom prst="rect">
            <a:avLst/>
          </a:prstGeom>
        </p:spPr>
      </p:pic>
      <p:pic>
        <p:nvPicPr>
          <p:cNvPr id="9" name="Immagine 8" descr="Immagine che contiene testo, persona, gruppo, persone&#10;&#10;Descrizione generata automaticamente">
            <a:extLst>
              <a:ext uri="{FF2B5EF4-FFF2-40B4-BE49-F238E27FC236}">
                <a16:creationId xmlns:a16="http://schemas.microsoft.com/office/drawing/2014/main" id="{304D7F6D-FCBE-4255-ABA7-00F79F4FD69C}"/>
              </a:ext>
            </a:extLst>
          </p:cNvPr>
          <p:cNvPicPr>
            <a:picLocks noChangeAspect="1"/>
          </p:cNvPicPr>
          <p:nvPr/>
        </p:nvPicPr>
        <p:blipFill rotWithShape="1">
          <a:blip r:embed="rId5">
            <a:extLst>
              <a:ext uri="{28A0092B-C50C-407E-A947-70E740481C1C}">
                <a14:useLocalDpi xmlns:a14="http://schemas.microsoft.com/office/drawing/2010/main" val="0"/>
              </a:ext>
            </a:extLst>
          </a:blip>
          <a:srcRect l="15859" r="11116" b="2"/>
          <a:stretch/>
        </p:blipFill>
        <p:spPr>
          <a:xfrm>
            <a:off x="8086176" y="321733"/>
            <a:ext cx="3797984" cy="4111321"/>
          </a:xfrm>
          <a:prstGeom prst="rect">
            <a:avLst/>
          </a:prstGeom>
        </p:spPr>
      </p:pic>
      <p:pic>
        <p:nvPicPr>
          <p:cNvPr id="8" name="Immagine 7">
            <a:extLst>
              <a:ext uri="{FF2B5EF4-FFF2-40B4-BE49-F238E27FC236}">
                <a16:creationId xmlns:a16="http://schemas.microsoft.com/office/drawing/2014/main" id="{36DE4AA6-2270-4B27-8CE9-E71222B392B3}"/>
              </a:ext>
            </a:extLst>
          </p:cNvPr>
          <p:cNvPicPr>
            <a:picLocks noChangeAspect="1"/>
          </p:cNvPicPr>
          <p:nvPr/>
        </p:nvPicPr>
        <p:blipFill rotWithShape="1">
          <a:blip r:embed="rId6">
            <a:extLst>
              <a:ext uri="{28A0092B-C50C-407E-A947-70E740481C1C}">
                <a14:useLocalDpi xmlns:a14="http://schemas.microsoft.com/office/drawing/2010/main" val="0"/>
              </a:ext>
            </a:extLst>
          </a:blip>
          <a:srcRect t="1881" r="-3" b="7861"/>
          <a:stretch/>
        </p:blipFill>
        <p:spPr>
          <a:xfrm>
            <a:off x="307840" y="4525715"/>
            <a:ext cx="3794760" cy="2010551"/>
          </a:xfrm>
          <a:prstGeom prst="rect">
            <a:avLst/>
          </a:prstGeom>
        </p:spPr>
      </p:pic>
      <p:cxnSp>
        <p:nvCxnSpPr>
          <p:cNvPr id="87" name="Straight Connector 79">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B0E41EA6-F5E4-480A-B7C7-A90AFCA7F9C4}"/>
              </a:ext>
            </a:extLst>
          </p:cNvPr>
          <p:cNvSpPr txBox="1"/>
          <p:nvPr/>
        </p:nvSpPr>
        <p:spPr>
          <a:xfrm>
            <a:off x="640080" y="2872899"/>
            <a:ext cx="4243589" cy="3320668"/>
          </a:xfrm>
          <a:prstGeom prst="rect">
            <a:avLst/>
          </a:prstGeom>
        </p:spPr>
        <p:txBody>
          <a:bodyPr vert="horz" lIns="91440" tIns="45720" rIns="91440" bIns="45720" rtlCol="0">
            <a:normAutofit/>
          </a:bodyPr>
          <a:lstStyle/>
          <a:p>
            <a:pPr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500" i="0" u="none" strike="noStrike" cap="none" spc="0" normalizeH="0" baseline="0" noProof="0">
              <a:ln>
                <a:noFill/>
              </a:ln>
              <a:effectLst/>
              <a:uLnTx/>
              <a:uFillTx/>
            </a:endParaRPr>
          </a:p>
        </p:txBody>
      </p:sp>
      <p:pic>
        <p:nvPicPr>
          <p:cNvPr id="6" name="Immagine 5">
            <a:extLst>
              <a:ext uri="{FF2B5EF4-FFF2-40B4-BE49-F238E27FC236}">
                <a16:creationId xmlns:a16="http://schemas.microsoft.com/office/drawing/2014/main" id="{7FA2B8FD-A0E9-49C7-AAD4-7C8E78F1B3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960" y="321733"/>
            <a:ext cx="3797984" cy="4111321"/>
          </a:xfrm>
          <a:prstGeom prst="rect">
            <a:avLst/>
          </a:prstGeom>
        </p:spPr>
      </p:pic>
    </p:spTree>
    <p:extLst>
      <p:ext uri="{BB962C8B-B14F-4D97-AF65-F5344CB8AC3E}">
        <p14:creationId xmlns:p14="http://schemas.microsoft.com/office/powerpoint/2010/main" val="190439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5AABD-86DC-4E17-BF75-572E2F7115BD}"/>
              </a:ext>
            </a:extLst>
          </p:cNvPr>
          <p:cNvSpPr>
            <a:spLocks noGrp="1"/>
          </p:cNvSpPr>
          <p:nvPr>
            <p:ph type="title"/>
          </p:nvPr>
        </p:nvSpPr>
        <p:spPr>
          <a:xfrm>
            <a:off x="527335" y="548640"/>
            <a:ext cx="3914773" cy="5431536"/>
          </a:xfrm>
        </p:spPr>
        <p:txBody>
          <a:bodyPr vert="horz" lIns="91440" tIns="45720" rIns="91440" bIns="45720" rtlCol="0" anchor="ctr">
            <a:normAutofit/>
          </a:bodyPr>
          <a:lstStyle/>
          <a:p>
            <a:r>
              <a:rPr lang="it-IT" sz="4200" b="1" kern="1200" dirty="0">
                <a:latin typeface="+mj-lt"/>
                <a:ea typeface="+mj-ea"/>
                <a:cs typeface="+mj-cs"/>
              </a:rPr>
              <a:t>Possibili definizioni</a:t>
            </a:r>
            <a:r>
              <a:rPr lang="it-IT" sz="4200" b="1" dirty="0"/>
              <a:t> </a:t>
            </a:r>
            <a:endParaRPr lang="it-IT" sz="4200" b="1" kern="1200" dirty="0">
              <a:latin typeface="+mj-lt"/>
              <a:ea typeface="+mj-ea"/>
              <a:cs typeface="+mj-cs"/>
            </a:endParaRPr>
          </a:p>
        </p:txBody>
      </p:sp>
      <p:sp>
        <p:nvSpPr>
          <p:cNvPr id="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033920-D702-4928-A3DB-A1E97297B33A}"/>
              </a:ext>
            </a:extLst>
          </p:cNvPr>
          <p:cNvSpPr txBox="1"/>
          <p:nvPr/>
        </p:nvSpPr>
        <p:spPr>
          <a:xfrm>
            <a:off x="4969444" y="552091"/>
            <a:ext cx="6560102" cy="54315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57150" defTabSz="914400">
              <a:lnSpc>
                <a:spcPct val="90000"/>
              </a:lnSpc>
              <a:spcAft>
                <a:spcPts val="600"/>
              </a:spcAft>
            </a:pPr>
            <a:r>
              <a:rPr lang="it-IT" sz="2400" i="1" dirty="0" err="1"/>
              <a:t>Anthropos</a:t>
            </a:r>
            <a:r>
              <a:rPr lang="it-IT" sz="2400" dirty="0"/>
              <a:t> (uomo) + </a:t>
            </a:r>
            <a:r>
              <a:rPr lang="it-IT" sz="2400" i="1" dirty="0"/>
              <a:t>Logos</a:t>
            </a:r>
            <a:r>
              <a:rPr lang="it-IT" sz="2400" dirty="0"/>
              <a:t> (discorso, sapere)</a:t>
            </a:r>
          </a:p>
          <a:p>
            <a:pPr marL="57150" defTabSz="914400">
              <a:lnSpc>
                <a:spcPct val="90000"/>
              </a:lnSpc>
              <a:spcAft>
                <a:spcPts val="600"/>
              </a:spcAft>
            </a:pPr>
            <a:endParaRPr lang="it-IT" sz="2400" b="1" dirty="0"/>
          </a:p>
          <a:p>
            <a:pPr marL="57150" defTabSz="914400">
              <a:lnSpc>
                <a:spcPct val="90000"/>
              </a:lnSpc>
              <a:spcAft>
                <a:spcPts val="600"/>
              </a:spcAft>
            </a:pPr>
            <a:r>
              <a:rPr lang="it-IT" sz="2000" b="1" dirty="0"/>
              <a:t>Il «sapere della differenza»</a:t>
            </a:r>
          </a:p>
          <a:p>
            <a:pPr marL="57150" defTabSz="914400">
              <a:lnSpc>
                <a:spcPct val="90000"/>
              </a:lnSpc>
              <a:spcAft>
                <a:spcPts val="600"/>
              </a:spcAft>
            </a:pPr>
            <a:r>
              <a:rPr lang="it-IT" sz="2000" b="1" dirty="0"/>
              <a:t>Studio della diversità culturale</a:t>
            </a:r>
          </a:p>
          <a:p>
            <a:pPr marL="57150" defTabSz="914400">
              <a:lnSpc>
                <a:spcPct val="90000"/>
              </a:lnSpc>
              <a:spcAft>
                <a:spcPts val="600"/>
              </a:spcAft>
            </a:pPr>
            <a:r>
              <a:rPr lang="it-IT" sz="2000" b="1" dirty="0"/>
              <a:t>Un sapere «di frontiera» (critico e marginale rispetto al mondo da cui nasce) e che nasce «sulla frontiera» di culture diverse</a:t>
            </a:r>
          </a:p>
          <a:p>
            <a:pPr marL="57150" defTabSz="914400">
              <a:lnSpc>
                <a:spcPct val="90000"/>
              </a:lnSpc>
              <a:spcAft>
                <a:spcPts val="600"/>
              </a:spcAft>
            </a:pPr>
            <a:endParaRPr lang="it-IT" dirty="0">
              <a:cs typeface="Calibri"/>
            </a:endParaRPr>
          </a:p>
          <a:p>
            <a:pPr marL="400050" indent="-342900" defTabSz="914400">
              <a:lnSpc>
                <a:spcPct val="90000"/>
              </a:lnSpc>
              <a:spcAft>
                <a:spcPts val="600"/>
              </a:spcAft>
              <a:buAutoNum type="romanLcPeriod"/>
            </a:pPr>
            <a:r>
              <a:rPr lang="it-IT" sz="2000" dirty="0"/>
              <a:t>Sapere multi-paradigmatico (da paradigmi a svolte)</a:t>
            </a:r>
          </a:p>
          <a:p>
            <a:pPr marL="400050" indent="-342900" defTabSz="914400">
              <a:lnSpc>
                <a:spcPct val="90000"/>
              </a:lnSpc>
              <a:spcAft>
                <a:spcPts val="600"/>
              </a:spcAft>
              <a:buAutoNum type="romanLcPeriod"/>
            </a:pPr>
            <a:r>
              <a:rPr lang="it-IT" sz="2000" dirty="0">
                <a:cs typeface="Calibri"/>
              </a:rPr>
              <a:t>Relativismo culturale VS Etnocentrismo</a:t>
            </a:r>
          </a:p>
          <a:p>
            <a:pPr marL="400050" indent="-342900" defTabSz="914400">
              <a:lnSpc>
                <a:spcPct val="90000"/>
              </a:lnSpc>
              <a:spcAft>
                <a:spcPts val="600"/>
              </a:spcAft>
              <a:buAutoNum type="romanLcPeriod"/>
            </a:pPr>
            <a:r>
              <a:rPr lang="it-IT" sz="2000" dirty="0">
                <a:cs typeface="Calibri"/>
              </a:rPr>
              <a:t>Decentramento come postura</a:t>
            </a:r>
          </a:p>
          <a:p>
            <a:pPr marL="400050" indent="-342900" defTabSz="914400">
              <a:lnSpc>
                <a:spcPct val="90000"/>
              </a:lnSpc>
              <a:spcAft>
                <a:spcPts val="600"/>
              </a:spcAft>
              <a:buAutoNum type="romanLcPeriod"/>
            </a:pPr>
            <a:r>
              <a:rPr lang="it-IT" sz="2000" dirty="0">
                <a:cs typeface="Calibri"/>
              </a:rPr>
              <a:t>Visione olistica</a:t>
            </a:r>
          </a:p>
          <a:p>
            <a:pPr marL="400050" indent="-342900" defTabSz="914400">
              <a:lnSpc>
                <a:spcPct val="90000"/>
              </a:lnSpc>
              <a:spcAft>
                <a:spcPts val="600"/>
              </a:spcAft>
              <a:buAutoNum type="romanLcPeriod"/>
            </a:pPr>
            <a:endParaRPr lang="it-IT" sz="2000" dirty="0">
              <a:cs typeface="Calibri"/>
            </a:endParaRPr>
          </a:p>
          <a:p>
            <a:pPr marL="57150" defTabSz="914400">
              <a:lnSpc>
                <a:spcPct val="90000"/>
              </a:lnSpc>
              <a:spcAft>
                <a:spcPts val="600"/>
              </a:spcAft>
            </a:pPr>
            <a:r>
              <a:rPr lang="it-IT" sz="2000" dirty="0">
                <a:cs typeface="Calibri"/>
              </a:rPr>
              <a:t>1799 Società degli Osservatori dell’Uomo (Parigi)</a:t>
            </a:r>
          </a:p>
          <a:p>
            <a:pPr marL="285750" indent="-228600" defTabSz="914400">
              <a:lnSpc>
                <a:spcPct val="90000"/>
              </a:lnSpc>
              <a:spcAft>
                <a:spcPts val="600"/>
              </a:spcAft>
              <a:buFont typeface="Arial" panose="020B0604020202020204" pitchFamily="34" charset="0"/>
              <a:buChar char="•"/>
            </a:pPr>
            <a:endParaRPr lang="en-US" sz="1400" dirty="0">
              <a:cs typeface="Calibri"/>
            </a:endParaRPr>
          </a:p>
        </p:txBody>
      </p:sp>
      <p:sp>
        <p:nvSpPr>
          <p:cNvPr id="3" name="TextBox 2">
            <a:extLst>
              <a:ext uri="{FF2B5EF4-FFF2-40B4-BE49-F238E27FC236}">
                <a16:creationId xmlns:a16="http://schemas.microsoft.com/office/drawing/2014/main" id="{BF81DE32-810C-4B61-A43F-F58DD78499B6}"/>
              </a:ext>
            </a:extLst>
          </p:cNvPr>
          <p:cNvSpPr txBox="1"/>
          <p:nvPr/>
        </p:nvSpPr>
        <p:spPr>
          <a:xfrm>
            <a:off x="838200" y="1929384"/>
            <a:ext cx="10515600" cy="425196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90000"/>
              </a:lnSpc>
              <a:spcBef>
                <a:spcPts val="1200"/>
              </a:spcBef>
              <a:spcAft>
                <a:spcPts val="200"/>
              </a:spcAft>
              <a:buFont typeface="Arial" panose="020B0604020202020204" pitchFamily="34" charset="0"/>
              <a:buChar char="•"/>
            </a:pPr>
            <a:endParaRPr lang="en-US" sz="2200" b="1" u="sng"/>
          </a:p>
          <a:p>
            <a:pPr marL="285750" indent="-228600" defTabSz="914400">
              <a:lnSpc>
                <a:spcPct val="90000"/>
              </a:lnSpc>
              <a:spcBef>
                <a:spcPts val="1200"/>
              </a:spcBef>
              <a:spcAft>
                <a:spcPts val="200"/>
              </a:spcAft>
              <a:buFont typeface="Arial" panose="020B0604020202020204" pitchFamily="34" charset="0"/>
              <a:buChar char="•"/>
            </a:pPr>
            <a:endParaRPr lang="en-US" sz="2200">
              <a:cs typeface="Calibri"/>
            </a:endParaRPr>
          </a:p>
          <a:p>
            <a:pPr marL="285750" indent="-228600" defTabSz="914400">
              <a:lnSpc>
                <a:spcPct val="90000"/>
              </a:lnSpc>
              <a:spcBef>
                <a:spcPts val="1200"/>
              </a:spcBef>
              <a:spcAft>
                <a:spcPts val="200"/>
              </a:spcAft>
              <a:buFont typeface="Arial" panose="020B0604020202020204" pitchFamily="34" charset="0"/>
              <a:buChar char="•"/>
            </a:pPr>
            <a:endParaRPr lang="en-US" sz="2200"/>
          </a:p>
          <a:p>
            <a:pPr marL="285750" indent="-228600" defTabSz="914400">
              <a:lnSpc>
                <a:spcPct val="90000"/>
              </a:lnSpc>
              <a:spcBef>
                <a:spcPts val="1200"/>
              </a:spcBef>
              <a:spcAft>
                <a:spcPts val="200"/>
              </a:spcAft>
              <a:buFont typeface="Arial" panose="020B0604020202020204" pitchFamily="34" charset="0"/>
              <a:buChar char="•"/>
            </a:pPr>
            <a:endParaRPr lang="en-US" sz="2200"/>
          </a:p>
          <a:p>
            <a:pPr marL="285750" indent="-228600" defTabSz="914400">
              <a:lnSpc>
                <a:spcPct val="90000"/>
              </a:lnSpc>
              <a:spcBef>
                <a:spcPts val="1200"/>
              </a:spcBef>
              <a:spcAft>
                <a:spcPts val="200"/>
              </a:spcAft>
              <a:buFont typeface="Arial" panose="020B0604020202020204" pitchFamily="34" charset="0"/>
              <a:buChar char="•"/>
            </a:pPr>
            <a:endParaRPr lang="en-US" sz="2200"/>
          </a:p>
        </p:txBody>
      </p:sp>
      <p:sp>
        <p:nvSpPr>
          <p:cNvPr id="7" name="CasellaDiTesto 6">
            <a:extLst>
              <a:ext uri="{FF2B5EF4-FFF2-40B4-BE49-F238E27FC236}">
                <a16:creationId xmlns:a16="http://schemas.microsoft.com/office/drawing/2014/main" id="{B0E41EA6-F5E4-480A-B7C7-A90AFCA7F9C4}"/>
              </a:ext>
            </a:extLst>
          </p:cNvPr>
          <p:cNvSpPr txBox="1"/>
          <p:nvPr/>
        </p:nvSpPr>
        <p:spPr>
          <a:xfrm>
            <a:off x="489267" y="2215326"/>
            <a:ext cx="4243589" cy="3320668"/>
          </a:xfrm>
          <a:prstGeom prst="rect">
            <a:avLst/>
          </a:prstGeom>
        </p:spPr>
        <p:txBody>
          <a:bodyPr vert="horz" lIns="91440" tIns="45720" rIns="91440" bIns="45720" rtlCol="0">
            <a:normAutofit/>
          </a:bodyPr>
          <a:lstStyle/>
          <a:p>
            <a:pPr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500" i="0" u="none" strike="noStrike" cap="none" spc="0" normalizeH="0" baseline="0" noProof="0">
              <a:ln>
                <a:noFill/>
              </a:ln>
              <a:effectLst/>
              <a:uLnTx/>
              <a:uFillTx/>
            </a:endParaRPr>
          </a:p>
        </p:txBody>
      </p:sp>
    </p:spTree>
    <p:extLst>
      <p:ext uri="{BB962C8B-B14F-4D97-AF65-F5344CB8AC3E}">
        <p14:creationId xmlns:p14="http://schemas.microsoft.com/office/powerpoint/2010/main" val="162699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B073EA5D-DF77-9D4E-A1E0-62DE70F80260}"/>
              </a:ext>
            </a:extLst>
          </p:cNvPr>
          <p:cNvSpPr>
            <a:spLocks noGrp="1" noChangeArrowheads="1"/>
          </p:cNvSpPr>
          <p:nvPr>
            <p:ph type="title"/>
          </p:nvPr>
        </p:nvSpPr>
        <p:spPr>
          <a:xfrm>
            <a:off x="452487" y="557189"/>
            <a:ext cx="3759849" cy="5567891"/>
          </a:xfrm>
        </p:spPr>
        <p:txBody>
          <a:bodyPr>
            <a:normAutofit/>
          </a:bodyPr>
          <a:lstStyle/>
          <a:p>
            <a:pPr eaLnBrk="1" hangingPunct="1"/>
            <a:r>
              <a:rPr lang="it-IT" altLang="it-IT" b="1" dirty="0"/>
              <a:t>etnocentrismo</a:t>
            </a:r>
          </a:p>
        </p:txBody>
      </p:sp>
      <p:graphicFrame>
        <p:nvGraphicFramePr>
          <p:cNvPr id="79876" name="Rectangle 3">
            <a:extLst>
              <a:ext uri="{FF2B5EF4-FFF2-40B4-BE49-F238E27FC236}">
                <a16:creationId xmlns:a16="http://schemas.microsoft.com/office/drawing/2014/main" id="{37E78974-26C5-4D0D-B2BC-E863D7AA4265}"/>
              </a:ext>
            </a:extLst>
          </p:cNvPr>
          <p:cNvGraphicFramePr/>
          <p:nvPr>
            <p:extLst>
              <p:ext uri="{D42A27DB-BD31-4B8C-83A1-F6EECF244321}">
                <p14:modId xmlns:p14="http://schemas.microsoft.com/office/powerpoint/2010/main" val="496180957"/>
              </p:ext>
            </p:extLst>
          </p:nvPr>
        </p:nvGraphicFramePr>
        <p:xfrm>
          <a:off x="3987538" y="191882"/>
          <a:ext cx="7751975" cy="5593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sellaDiTesto 1">
            <a:extLst>
              <a:ext uri="{FF2B5EF4-FFF2-40B4-BE49-F238E27FC236}">
                <a16:creationId xmlns:a16="http://schemas.microsoft.com/office/drawing/2014/main" id="{19E32661-B522-44AB-B205-5820FE83F853}"/>
              </a:ext>
            </a:extLst>
          </p:cNvPr>
          <p:cNvSpPr txBox="1"/>
          <p:nvPr/>
        </p:nvSpPr>
        <p:spPr>
          <a:xfrm>
            <a:off x="2677213" y="5863470"/>
            <a:ext cx="8399283" cy="523220"/>
          </a:xfrm>
          <a:prstGeom prst="rect">
            <a:avLst/>
          </a:prstGeom>
          <a:noFill/>
        </p:spPr>
        <p:txBody>
          <a:bodyPr wrap="square" rtlCol="0">
            <a:spAutoFit/>
          </a:bodyPr>
          <a:lstStyle/>
          <a:p>
            <a:r>
              <a:rPr lang="it-IT" sz="2800" dirty="0"/>
              <a:t>Lontano nello spazio </a:t>
            </a:r>
            <a:r>
              <a:rPr lang="it-IT" sz="2800" dirty="0">
                <a:sym typeface="Wingdings" panose="05000000000000000000" pitchFamily="2" charset="2"/>
              </a:rPr>
              <a:t> lontano nel tempo</a:t>
            </a:r>
            <a:endParaRPr lang="it-IT" sz="2800" dirty="0"/>
          </a:p>
        </p:txBody>
      </p:sp>
    </p:spTree>
    <p:extLst>
      <p:ext uri="{BB962C8B-B14F-4D97-AF65-F5344CB8AC3E}">
        <p14:creationId xmlns:p14="http://schemas.microsoft.com/office/powerpoint/2010/main" val="23246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B073EA5D-DF77-9D4E-A1E0-62DE70F80260}"/>
              </a:ext>
            </a:extLst>
          </p:cNvPr>
          <p:cNvSpPr>
            <a:spLocks noGrp="1" noChangeArrowheads="1"/>
          </p:cNvSpPr>
          <p:nvPr>
            <p:ph type="title"/>
          </p:nvPr>
        </p:nvSpPr>
        <p:spPr>
          <a:xfrm>
            <a:off x="838200" y="557189"/>
            <a:ext cx="3374136" cy="5567891"/>
          </a:xfrm>
        </p:spPr>
        <p:txBody>
          <a:bodyPr>
            <a:normAutofit/>
          </a:bodyPr>
          <a:lstStyle/>
          <a:p>
            <a:pPr eaLnBrk="1" hangingPunct="1"/>
            <a:r>
              <a:rPr lang="it-IT" altLang="it-IT" b="1" dirty="0"/>
              <a:t>relativismo culturale</a:t>
            </a:r>
          </a:p>
        </p:txBody>
      </p:sp>
      <p:graphicFrame>
        <p:nvGraphicFramePr>
          <p:cNvPr id="79876" name="Rectangle 3">
            <a:extLst>
              <a:ext uri="{FF2B5EF4-FFF2-40B4-BE49-F238E27FC236}">
                <a16:creationId xmlns:a16="http://schemas.microsoft.com/office/drawing/2014/main" id="{37E78974-26C5-4D0D-B2BC-E863D7AA4265}"/>
              </a:ext>
            </a:extLst>
          </p:cNvPr>
          <p:cNvGraphicFramePr/>
          <p:nvPr>
            <p:extLst>
              <p:ext uri="{D42A27DB-BD31-4B8C-83A1-F6EECF244321}">
                <p14:modId xmlns:p14="http://schemas.microsoft.com/office/powerpoint/2010/main" val="3207236474"/>
              </p:ext>
            </p:extLst>
          </p:nvPr>
        </p:nvGraphicFramePr>
        <p:xfrm>
          <a:off x="4901938" y="160255"/>
          <a:ext cx="6209548" cy="5474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sellaDiTesto 1">
            <a:extLst>
              <a:ext uri="{FF2B5EF4-FFF2-40B4-BE49-F238E27FC236}">
                <a16:creationId xmlns:a16="http://schemas.microsoft.com/office/drawing/2014/main" id="{5BF91B26-B5C3-4C4F-9B3C-32FBEACCA020}"/>
              </a:ext>
            </a:extLst>
          </p:cNvPr>
          <p:cNvSpPr txBox="1"/>
          <p:nvPr/>
        </p:nvSpPr>
        <p:spPr>
          <a:xfrm>
            <a:off x="1583703" y="6125080"/>
            <a:ext cx="9024594" cy="707886"/>
          </a:xfrm>
          <a:prstGeom prst="rect">
            <a:avLst/>
          </a:prstGeom>
          <a:noFill/>
        </p:spPr>
        <p:txBody>
          <a:bodyPr wrap="square" rtlCol="0">
            <a:spAutoFit/>
          </a:bodyPr>
          <a:lstStyle/>
          <a:p>
            <a:r>
              <a:rPr lang="it-IT" sz="2000" dirty="0"/>
              <a:t>Relativismo non è «fare quattro chiacchere con tutti e non giudicare nessuno» (</a:t>
            </a:r>
            <a:r>
              <a:rPr lang="it-IT" sz="2000" dirty="0" err="1"/>
              <a:t>Gellner</a:t>
            </a:r>
            <a:r>
              <a:rPr lang="it-IT" sz="2000" dirty="0"/>
              <a:t>)</a:t>
            </a:r>
          </a:p>
        </p:txBody>
      </p:sp>
    </p:spTree>
    <p:extLst>
      <p:ext uri="{BB962C8B-B14F-4D97-AF65-F5344CB8AC3E}">
        <p14:creationId xmlns:p14="http://schemas.microsoft.com/office/powerpoint/2010/main" val="140233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5AABD-86DC-4E17-BF75-572E2F7115BD}"/>
              </a:ext>
            </a:extLst>
          </p:cNvPr>
          <p:cNvSpPr>
            <a:spLocks noGrp="1"/>
          </p:cNvSpPr>
          <p:nvPr>
            <p:ph type="title"/>
          </p:nvPr>
        </p:nvSpPr>
        <p:spPr>
          <a:xfrm>
            <a:off x="527335" y="548640"/>
            <a:ext cx="3914773" cy="5431536"/>
          </a:xfrm>
        </p:spPr>
        <p:txBody>
          <a:bodyPr vert="horz" lIns="91440" tIns="45720" rIns="91440" bIns="45720" rtlCol="0" anchor="ctr">
            <a:normAutofit/>
          </a:bodyPr>
          <a:lstStyle/>
          <a:p>
            <a:r>
              <a:rPr lang="it-IT" sz="4200" b="1" kern="1200" dirty="0">
                <a:latin typeface="+mj-lt"/>
                <a:ea typeface="+mj-ea"/>
                <a:cs typeface="+mj-cs"/>
              </a:rPr>
              <a:t>Scienze antropologiche</a:t>
            </a:r>
          </a:p>
        </p:txBody>
      </p:sp>
      <p:sp>
        <p:nvSpPr>
          <p:cNvPr id="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033920-D702-4928-A3DB-A1E97297B33A}"/>
              </a:ext>
            </a:extLst>
          </p:cNvPr>
          <p:cNvSpPr txBox="1"/>
          <p:nvPr/>
        </p:nvSpPr>
        <p:spPr>
          <a:xfrm>
            <a:off x="5126418" y="552091"/>
            <a:ext cx="6224335" cy="54315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28600" defTabSz="914400">
              <a:lnSpc>
                <a:spcPct val="90000"/>
              </a:lnSpc>
              <a:spcAft>
                <a:spcPts val="600"/>
              </a:spcAft>
              <a:buFont typeface="Arial" panose="020B0604020202020204" pitchFamily="34" charset="0"/>
              <a:buChar char="•"/>
            </a:pPr>
            <a:r>
              <a:rPr lang="it-IT" sz="2800" dirty="0"/>
              <a:t>etnografia ⇒ raccolta dati (</a:t>
            </a:r>
            <a:r>
              <a:rPr lang="it-IT" sz="2800" dirty="0" err="1"/>
              <a:t>fieldwork</a:t>
            </a:r>
            <a:r>
              <a:rPr lang="it-IT" sz="2800" dirty="0"/>
              <a:t>)</a:t>
            </a:r>
          </a:p>
          <a:p>
            <a:pPr marL="285750" indent="-228600" defTabSz="914400">
              <a:lnSpc>
                <a:spcPct val="90000"/>
              </a:lnSpc>
              <a:spcAft>
                <a:spcPts val="600"/>
              </a:spcAft>
              <a:buFont typeface="Arial" panose="020B0604020202020204" pitchFamily="34" charset="0"/>
              <a:buChar char="•"/>
            </a:pPr>
            <a:r>
              <a:rPr lang="it-IT" sz="2800" dirty="0"/>
              <a:t>etnologia ⇒ sintesi e elaborazione </a:t>
            </a:r>
          </a:p>
          <a:p>
            <a:pPr marL="285750" indent="-228600" defTabSz="914400">
              <a:lnSpc>
                <a:spcPct val="90000"/>
              </a:lnSpc>
              <a:spcAft>
                <a:spcPts val="600"/>
              </a:spcAft>
              <a:buFont typeface="Arial" panose="020B0604020202020204" pitchFamily="34" charset="0"/>
              <a:buChar char="•"/>
            </a:pPr>
            <a:r>
              <a:rPr lang="it-IT" sz="2800" dirty="0"/>
              <a:t>antropologia ⇒ generalizzazioni teoriche</a:t>
            </a:r>
          </a:p>
          <a:p>
            <a:pPr marL="57150" defTabSz="914400">
              <a:lnSpc>
                <a:spcPct val="90000"/>
              </a:lnSpc>
              <a:spcAft>
                <a:spcPts val="600"/>
              </a:spcAft>
            </a:pPr>
            <a:endParaRPr lang="it-IT" sz="2800" dirty="0">
              <a:cs typeface="Calibri"/>
            </a:endParaRPr>
          </a:p>
          <a:p>
            <a:pPr marL="57150" defTabSz="914400">
              <a:lnSpc>
                <a:spcPct val="90000"/>
              </a:lnSpc>
              <a:spcAft>
                <a:spcPts val="600"/>
              </a:spcAft>
            </a:pPr>
            <a:endParaRPr lang="it-IT" sz="2800" dirty="0">
              <a:cs typeface="Calibri"/>
            </a:endParaRPr>
          </a:p>
          <a:p>
            <a:pPr marL="57150" defTabSz="914400">
              <a:lnSpc>
                <a:spcPct val="90000"/>
              </a:lnSpc>
              <a:spcAft>
                <a:spcPts val="600"/>
              </a:spcAft>
            </a:pPr>
            <a:endParaRPr lang="it-IT" sz="2800" dirty="0">
              <a:cs typeface="Calibri"/>
            </a:endParaRPr>
          </a:p>
          <a:p>
            <a:pPr marL="285750" indent="-228600" defTabSz="914400">
              <a:lnSpc>
                <a:spcPct val="90000"/>
              </a:lnSpc>
              <a:spcAft>
                <a:spcPts val="600"/>
              </a:spcAft>
              <a:buFont typeface="Arial" panose="020B0604020202020204" pitchFamily="34" charset="0"/>
              <a:buChar char="•"/>
            </a:pPr>
            <a:r>
              <a:rPr lang="it-IT" sz="2800" dirty="0">
                <a:cs typeface="Calibri"/>
              </a:rPr>
              <a:t>Antropologia culturale (USA) e sociale (UK)</a:t>
            </a:r>
          </a:p>
          <a:p>
            <a:pPr marL="285750" indent="-228600" defTabSz="914400">
              <a:lnSpc>
                <a:spcPct val="90000"/>
              </a:lnSpc>
              <a:spcAft>
                <a:spcPts val="600"/>
              </a:spcAft>
              <a:buFont typeface="Arial" panose="020B0604020202020204" pitchFamily="34" charset="0"/>
              <a:buChar char="•"/>
            </a:pPr>
            <a:r>
              <a:rPr lang="it-IT" sz="2800" dirty="0">
                <a:cs typeface="Calibri"/>
              </a:rPr>
              <a:t>Demologia/studi sul folklore</a:t>
            </a:r>
          </a:p>
          <a:p>
            <a:pPr marL="285750" indent="-228600" defTabSz="914400">
              <a:lnSpc>
                <a:spcPct val="90000"/>
              </a:lnSpc>
              <a:spcAft>
                <a:spcPts val="600"/>
              </a:spcAft>
              <a:buFont typeface="Arial" panose="020B0604020202020204" pitchFamily="34" charset="0"/>
              <a:buChar char="•"/>
            </a:pPr>
            <a:r>
              <a:rPr lang="it-IT" sz="2800" dirty="0">
                <a:cs typeface="Calibri"/>
              </a:rPr>
              <a:t>Antropologia fisica e forense</a:t>
            </a:r>
            <a:endParaRPr lang="en-US" sz="2800" dirty="0">
              <a:cs typeface="Calibri"/>
            </a:endParaRPr>
          </a:p>
        </p:txBody>
      </p:sp>
      <p:sp>
        <p:nvSpPr>
          <p:cNvPr id="3" name="TextBox 2">
            <a:extLst>
              <a:ext uri="{FF2B5EF4-FFF2-40B4-BE49-F238E27FC236}">
                <a16:creationId xmlns:a16="http://schemas.microsoft.com/office/drawing/2014/main" id="{BF81DE32-810C-4B61-A43F-F58DD78499B6}"/>
              </a:ext>
            </a:extLst>
          </p:cNvPr>
          <p:cNvSpPr txBox="1"/>
          <p:nvPr/>
        </p:nvSpPr>
        <p:spPr>
          <a:xfrm>
            <a:off x="838200" y="1929384"/>
            <a:ext cx="10515600" cy="425196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90000"/>
              </a:lnSpc>
              <a:spcBef>
                <a:spcPts val="1200"/>
              </a:spcBef>
              <a:spcAft>
                <a:spcPts val="200"/>
              </a:spcAft>
              <a:buFont typeface="Arial" panose="020B0604020202020204" pitchFamily="34" charset="0"/>
              <a:buChar char="•"/>
            </a:pPr>
            <a:endParaRPr lang="en-US" sz="2200" b="1" u="sng"/>
          </a:p>
          <a:p>
            <a:pPr marL="285750" indent="-228600" defTabSz="914400">
              <a:lnSpc>
                <a:spcPct val="90000"/>
              </a:lnSpc>
              <a:spcBef>
                <a:spcPts val="1200"/>
              </a:spcBef>
              <a:spcAft>
                <a:spcPts val="200"/>
              </a:spcAft>
              <a:buFont typeface="Arial" panose="020B0604020202020204" pitchFamily="34" charset="0"/>
              <a:buChar char="•"/>
            </a:pPr>
            <a:endParaRPr lang="en-US" sz="2200">
              <a:cs typeface="Calibri"/>
            </a:endParaRPr>
          </a:p>
          <a:p>
            <a:pPr marL="285750" indent="-228600" defTabSz="914400">
              <a:lnSpc>
                <a:spcPct val="90000"/>
              </a:lnSpc>
              <a:spcBef>
                <a:spcPts val="1200"/>
              </a:spcBef>
              <a:spcAft>
                <a:spcPts val="200"/>
              </a:spcAft>
              <a:buFont typeface="Arial" panose="020B0604020202020204" pitchFamily="34" charset="0"/>
              <a:buChar char="•"/>
            </a:pPr>
            <a:endParaRPr lang="en-US" sz="2200"/>
          </a:p>
          <a:p>
            <a:pPr marL="285750" indent="-228600" defTabSz="914400">
              <a:lnSpc>
                <a:spcPct val="90000"/>
              </a:lnSpc>
              <a:spcBef>
                <a:spcPts val="1200"/>
              </a:spcBef>
              <a:spcAft>
                <a:spcPts val="200"/>
              </a:spcAft>
              <a:buFont typeface="Arial" panose="020B0604020202020204" pitchFamily="34" charset="0"/>
              <a:buChar char="•"/>
            </a:pPr>
            <a:endParaRPr lang="en-US" sz="2200"/>
          </a:p>
          <a:p>
            <a:pPr marL="285750" indent="-228600" defTabSz="914400">
              <a:lnSpc>
                <a:spcPct val="90000"/>
              </a:lnSpc>
              <a:spcBef>
                <a:spcPts val="1200"/>
              </a:spcBef>
              <a:spcAft>
                <a:spcPts val="200"/>
              </a:spcAft>
              <a:buFont typeface="Arial" panose="020B0604020202020204" pitchFamily="34" charset="0"/>
              <a:buChar char="•"/>
            </a:pPr>
            <a:endParaRPr lang="en-US" sz="2200"/>
          </a:p>
        </p:txBody>
      </p:sp>
      <p:sp>
        <p:nvSpPr>
          <p:cNvPr id="7" name="CasellaDiTesto 6">
            <a:extLst>
              <a:ext uri="{FF2B5EF4-FFF2-40B4-BE49-F238E27FC236}">
                <a16:creationId xmlns:a16="http://schemas.microsoft.com/office/drawing/2014/main" id="{B0E41EA6-F5E4-480A-B7C7-A90AFCA7F9C4}"/>
              </a:ext>
            </a:extLst>
          </p:cNvPr>
          <p:cNvSpPr txBox="1"/>
          <p:nvPr/>
        </p:nvSpPr>
        <p:spPr>
          <a:xfrm>
            <a:off x="489267" y="2215326"/>
            <a:ext cx="4243589" cy="3320668"/>
          </a:xfrm>
          <a:prstGeom prst="rect">
            <a:avLst/>
          </a:prstGeom>
        </p:spPr>
        <p:txBody>
          <a:bodyPr vert="horz" lIns="91440" tIns="45720" rIns="91440" bIns="45720" rtlCol="0">
            <a:normAutofit/>
          </a:bodyPr>
          <a:lstStyle/>
          <a:p>
            <a:pPr marR="0" lvl="0" indent="-228600" defTabSz="914400" fontAlgn="auto">
              <a:lnSpc>
                <a:spcPct val="90000"/>
              </a:lnSpc>
              <a:spcBef>
                <a:spcPts val="0"/>
              </a:spcBef>
              <a:spcAft>
                <a:spcPts val="600"/>
              </a:spcAft>
              <a:buClr>
                <a:schemeClr val="accent1"/>
              </a:buClr>
              <a:buSzPct val="45000"/>
              <a:buFont typeface="Arial" panose="020B0604020202020204" pitchFamily="34" charset="0"/>
              <a:buChar char="•"/>
              <a:tabLst/>
              <a:defRPr/>
            </a:pPr>
            <a:endParaRPr kumimoji="0" lang="en-US" altLang="en-US" sz="1500" i="0" u="none" strike="noStrike" cap="none" spc="0" normalizeH="0" baseline="0" noProof="0">
              <a:ln>
                <a:noFill/>
              </a:ln>
              <a:effectLst/>
              <a:uLnTx/>
              <a:uFillTx/>
            </a:endParaRPr>
          </a:p>
        </p:txBody>
      </p:sp>
    </p:spTree>
    <p:extLst>
      <p:ext uri="{BB962C8B-B14F-4D97-AF65-F5344CB8AC3E}">
        <p14:creationId xmlns:p14="http://schemas.microsoft.com/office/powerpoint/2010/main" val="308854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B47A3059-69F2-4E12-ACD8-A5FE28191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5AABD-86DC-4E17-BF75-572E2F7115BD}"/>
              </a:ext>
            </a:extLst>
          </p:cNvPr>
          <p:cNvSpPr>
            <a:spLocks noGrp="1"/>
          </p:cNvSpPr>
          <p:nvPr>
            <p:ph type="title"/>
          </p:nvPr>
        </p:nvSpPr>
        <p:spPr>
          <a:xfrm>
            <a:off x="5941937" y="-530028"/>
            <a:ext cx="6250063" cy="1225485"/>
          </a:xfrm>
        </p:spPr>
        <p:txBody>
          <a:bodyPr vert="horz" lIns="91440" tIns="45720" rIns="91440" bIns="45720" rtlCol="0" anchor="b">
            <a:normAutofit/>
          </a:bodyPr>
          <a:lstStyle/>
          <a:p>
            <a:r>
              <a:rPr lang="it-IT" sz="3600" b="1" kern="1200" dirty="0">
                <a:solidFill>
                  <a:schemeClr val="tx1"/>
                </a:solidFill>
                <a:latin typeface="+mj-lt"/>
                <a:ea typeface="+mj-ea"/>
                <a:cs typeface="+mj-cs"/>
              </a:rPr>
              <a:t>Ambiti di studio dell’antropologia</a:t>
            </a:r>
          </a:p>
        </p:txBody>
      </p:sp>
      <p:pic>
        <p:nvPicPr>
          <p:cNvPr id="8" name="Immagine 7" descr="Immagine che contiene testo, persona&#10;&#10;Descrizione generata automaticamente">
            <a:extLst>
              <a:ext uri="{FF2B5EF4-FFF2-40B4-BE49-F238E27FC236}">
                <a16:creationId xmlns:a16="http://schemas.microsoft.com/office/drawing/2014/main" id="{5B5FBAA0-CAB2-49C2-950E-A05FE059F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62" y="1892430"/>
            <a:ext cx="4894193" cy="3228891"/>
          </a:xfrm>
          <a:prstGeom prst="rect">
            <a:avLst/>
          </a:prstGeom>
        </p:spPr>
      </p:pic>
      <p:sp>
        <p:nvSpPr>
          <p:cNvPr id="46" name="Rectangle 4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26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asellaDiTesto 6">
            <a:extLst>
              <a:ext uri="{FF2B5EF4-FFF2-40B4-BE49-F238E27FC236}">
                <a16:creationId xmlns:a16="http://schemas.microsoft.com/office/drawing/2014/main" id="{B0E41EA6-F5E4-480A-B7C7-A90AFCA7F9C4}"/>
              </a:ext>
            </a:extLst>
          </p:cNvPr>
          <p:cNvSpPr txBox="1"/>
          <p:nvPr/>
        </p:nvSpPr>
        <p:spPr>
          <a:xfrm>
            <a:off x="5525993" y="1225485"/>
            <a:ext cx="6377343" cy="5165888"/>
          </a:xfrm>
          <a:prstGeom prst="rect">
            <a:avLst/>
          </a:prstGeom>
        </p:spPr>
        <p:txBody>
          <a:bodyPr vert="horz" lIns="91440" tIns="45720" rIns="91440" bIns="45720" rtlCol="0">
            <a:noAutofit/>
          </a:bodyPr>
          <a:lstStyle/>
          <a:p>
            <a:pPr indent="-228600" defTabSz="914400">
              <a:lnSpc>
                <a:spcPct val="90000"/>
              </a:lnSpc>
              <a:spcAft>
                <a:spcPts val="600"/>
              </a:spcAft>
              <a:buClr>
                <a:schemeClr val="accent1"/>
              </a:buClr>
              <a:buSzPct val="45000"/>
              <a:buFont typeface="Arial" panose="020B0604020202020204" pitchFamily="34" charset="0"/>
              <a:buChar char="•"/>
              <a:defRPr/>
            </a:pPr>
            <a:r>
              <a:rPr lang="it-IT" sz="2000" dirty="0"/>
              <a:t>Costruzione del </a:t>
            </a:r>
            <a:r>
              <a:rPr lang="it-IT" sz="2000" dirty="0" err="1"/>
              <a:t>sè</a:t>
            </a:r>
            <a:r>
              <a:rPr lang="it-IT" sz="2000" dirty="0"/>
              <a:t> e dell’altro; identità e appartenenze </a:t>
            </a:r>
          </a:p>
          <a:p>
            <a:pPr indent="-228600" defTabSz="914400">
              <a:lnSpc>
                <a:spcPct val="90000"/>
              </a:lnSpc>
              <a:spcAft>
                <a:spcPts val="600"/>
              </a:spcAft>
              <a:buClr>
                <a:schemeClr val="accent1"/>
              </a:buClr>
              <a:buSzPct val="45000"/>
              <a:buFont typeface="Arial" panose="020B0604020202020204" pitchFamily="34" charset="0"/>
              <a:buChar char="•"/>
              <a:defRPr/>
            </a:pPr>
            <a:r>
              <a:rPr lang="it-IT" sz="2000" dirty="0"/>
              <a:t>Forme di parentela e di famiglia </a:t>
            </a:r>
            <a:r>
              <a:rPr lang="it-IT" sz="2000" dirty="0">
                <a:sym typeface="Wingdings" panose="05000000000000000000" pitchFamily="2" charset="2"/>
              </a:rPr>
              <a:t> antropologia della parentela e del genere</a:t>
            </a:r>
            <a:endParaRPr lang="it-IT" sz="2000" dirty="0"/>
          </a:p>
          <a:p>
            <a:pPr indent="-228600" defTabSz="914400">
              <a:lnSpc>
                <a:spcPct val="90000"/>
              </a:lnSpc>
              <a:spcAft>
                <a:spcPts val="600"/>
              </a:spcAft>
              <a:buClr>
                <a:schemeClr val="accent1"/>
              </a:buClr>
              <a:buSzPct val="45000"/>
              <a:buFont typeface="Arial" panose="020B0604020202020204" pitchFamily="34" charset="0"/>
              <a:buChar char="•"/>
              <a:defRPr/>
            </a:pPr>
            <a:r>
              <a:rPr lang="it-IT" sz="2000" dirty="0"/>
              <a:t>Dimensione religiosa e rituale </a:t>
            </a:r>
            <a:r>
              <a:rPr lang="it-IT" sz="2000" dirty="0">
                <a:sym typeface="Wingdings" panose="05000000000000000000" pitchFamily="2" charset="2"/>
              </a:rPr>
              <a:t> antropologia delle religioni/simbolica</a:t>
            </a:r>
            <a:endParaRPr lang="it-IT" sz="2000" dirty="0"/>
          </a:p>
          <a:p>
            <a:pPr indent="-228600" defTabSz="914400">
              <a:lnSpc>
                <a:spcPct val="90000"/>
              </a:lnSpc>
              <a:spcAft>
                <a:spcPts val="600"/>
              </a:spcAft>
              <a:buClr>
                <a:schemeClr val="accent1"/>
              </a:buClr>
              <a:buSzPct val="45000"/>
              <a:buFont typeface="Arial" panose="020B0604020202020204" pitchFamily="34" charset="0"/>
              <a:buChar char="•"/>
              <a:defRPr/>
            </a:pPr>
            <a:r>
              <a:rPr lang="it-IT" sz="2000" dirty="0"/>
              <a:t>Attività creativa ed espressione estetica </a:t>
            </a:r>
            <a:r>
              <a:rPr lang="it-IT" sz="2000" dirty="0">
                <a:sym typeface="Wingdings" panose="05000000000000000000" pitchFamily="2" charset="2"/>
              </a:rPr>
              <a:t> antropologia dell’arte</a:t>
            </a:r>
            <a:endParaRPr lang="it-IT" sz="2000" dirty="0"/>
          </a:p>
          <a:p>
            <a:pPr indent="-228600" defTabSz="914400">
              <a:lnSpc>
                <a:spcPct val="90000"/>
              </a:lnSpc>
              <a:spcAft>
                <a:spcPts val="600"/>
              </a:spcAft>
              <a:buClr>
                <a:schemeClr val="accent1"/>
              </a:buClr>
              <a:buSzPct val="45000"/>
              <a:buFont typeface="Arial" panose="020B0604020202020204" pitchFamily="34" charset="0"/>
              <a:buChar char="•"/>
              <a:defRPr/>
            </a:pPr>
            <a:r>
              <a:rPr lang="it-IT" sz="2000" dirty="0"/>
              <a:t>Le risorse e il potere, forme di vita economica e di scambio </a:t>
            </a:r>
            <a:r>
              <a:rPr lang="it-IT" sz="2000" dirty="0">
                <a:sym typeface="Wingdings" panose="05000000000000000000" pitchFamily="2" charset="2"/>
              </a:rPr>
              <a:t> antropologia economica</a:t>
            </a:r>
            <a:endParaRPr lang="it-IT" sz="2000" dirty="0"/>
          </a:p>
          <a:p>
            <a:pPr indent="-228600" defTabSz="914400">
              <a:lnSpc>
                <a:spcPct val="90000"/>
              </a:lnSpc>
              <a:spcAft>
                <a:spcPts val="600"/>
              </a:spcAft>
              <a:buClr>
                <a:schemeClr val="accent1"/>
              </a:buClr>
              <a:buSzPct val="45000"/>
              <a:buFont typeface="Arial" panose="020B0604020202020204" pitchFamily="34" charset="0"/>
              <a:buChar char="•"/>
              <a:defRPr/>
            </a:pPr>
            <a:r>
              <a:rPr lang="it-IT" sz="2000" dirty="0"/>
              <a:t>Organizzazione politica  </a:t>
            </a:r>
            <a:r>
              <a:rPr lang="it-IT" sz="2000" dirty="0">
                <a:sym typeface="Wingdings" panose="05000000000000000000" pitchFamily="2" charset="2"/>
              </a:rPr>
              <a:t> antropologia politica </a:t>
            </a:r>
            <a:endParaRPr lang="it-IT" sz="2000" dirty="0"/>
          </a:p>
          <a:p>
            <a:pPr indent="-228600" defTabSz="914400">
              <a:lnSpc>
                <a:spcPct val="90000"/>
              </a:lnSpc>
              <a:spcAft>
                <a:spcPts val="600"/>
              </a:spcAft>
              <a:buClr>
                <a:schemeClr val="accent1"/>
              </a:buClr>
              <a:buSzPct val="45000"/>
              <a:buFont typeface="Arial" panose="020B0604020202020204" pitchFamily="34" charset="0"/>
              <a:buChar char="•"/>
              <a:defRPr/>
            </a:pPr>
            <a:r>
              <a:rPr lang="it-IT" sz="2000" dirty="0"/>
              <a:t>Mobilità e migrazioni </a:t>
            </a:r>
            <a:r>
              <a:rPr lang="it-IT" sz="2000" dirty="0">
                <a:sym typeface="Wingdings" panose="05000000000000000000" pitchFamily="2" charset="2"/>
              </a:rPr>
              <a:t> antropologia delle migrazioni</a:t>
            </a:r>
          </a:p>
          <a:p>
            <a:pPr indent="-228600" defTabSz="914400">
              <a:lnSpc>
                <a:spcPct val="90000"/>
              </a:lnSpc>
              <a:spcAft>
                <a:spcPts val="600"/>
              </a:spcAft>
              <a:buClr>
                <a:schemeClr val="accent1"/>
              </a:buClr>
              <a:buSzPct val="45000"/>
              <a:buFont typeface="Arial" panose="020B0604020202020204" pitchFamily="34" charset="0"/>
              <a:buChar char="•"/>
              <a:defRPr/>
            </a:pPr>
            <a:r>
              <a:rPr lang="it-IT" altLang="en-US" sz="2000" i="0" u="none" strike="noStrike" cap="none" spc="0" normalizeH="0" baseline="0" noProof="0" dirty="0">
                <a:ln>
                  <a:noFill/>
                </a:ln>
                <a:effectLst/>
                <a:uLnTx/>
                <a:uFillTx/>
                <a:sym typeface="Wingdings" panose="05000000000000000000" pitchFamily="2" charset="2"/>
              </a:rPr>
              <a:t>Salute, malattia e pratiche di cura  antropologia medica</a:t>
            </a:r>
          </a:p>
          <a:p>
            <a:pPr indent="-228600" defTabSz="914400">
              <a:lnSpc>
                <a:spcPct val="90000"/>
              </a:lnSpc>
              <a:spcAft>
                <a:spcPts val="600"/>
              </a:spcAft>
              <a:buClr>
                <a:schemeClr val="accent1"/>
              </a:buClr>
              <a:buSzPct val="45000"/>
              <a:buFont typeface="Arial" panose="020B0604020202020204" pitchFamily="34" charset="0"/>
              <a:buChar char="•"/>
              <a:defRPr/>
            </a:pPr>
            <a:r>
              <a:rPr lang="it-IT" altLang="en-US" sz="2000" dirty="0">
                <a:sym typeface="Wingdings" panose="05000000000000000000" pitchFamily="2" charset="2"/>
              </a:rPr>
              <a:t>Natura, rivendicazioni e uso delle risorse  antropologia della natura/ecologia politica </a:t>
            </a:r>
            <a:endParaRPr lang="it-IT" altLang="en-US" sz="2000" i="0" u="none" strike="noStrike" cap="none" spc="0" normalizeH="0" baseline="0" noProof="0" dirty="0">
              <a:ln>
                <a:noFill/>
              </a:ln>
              <a:effectLst/>
              <a:uLnTx/>
              <a:uFillTx/>
            </a:endParaRPr>
          </a:p>
        </p:txBody>
      </p:sp>
    </p:spTree>
    <p:extLst>
      <p:ext uri="{BB962C8B-B14F-4D97-AF65-F5344CB8AC3E}">
        <p14:creationId xmlns:p14="http://schemas.microsoft.com/office/powerpoint/2010/main" val="29329837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1889</Words>
  <Application>Microsoft Office PowerPoint</Application>
  <PresentationFormat>Widescreen</PresentationFormat>
  <Paragraphs>254</Paragraphs>
  <Slides>20</Slides>
  <Notes>15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Arial</vt:lpstr>
      <vt:lpstr>Calibri</vt:lpstr>
      <vt:lpstr>Calibri Light</vt:lpstr>
      <vt:lpstr>Times</vt:lpstr>
      <vt:lpstr>Times New Roman</vt:lpstr>
      <vt:lpstr>Wingdings</vt:lpstr>
      <vt:lpstr>Office Theme</vt:lpstr>
      <vt:lpstr>Presentazione standard di PowerPoint</vt:lpstr>
      <vt:lpstr>    Percorso in 3 lezioni</vt:lpstr>
      <vt:lpstr>Introduzione all’antropologia culturale </vt:lpstr>
      <vt:lpstr>Cosa fanno e non fanno gli antropologi?</vt:lpstr>
      <vt:lpstr>Possibili definizioni </vt:lpstr>
      <vt:lpstr>etnocentrismo</vt:lpstr>
      <vt:lpstr>relativismo culturale</vt:lpstr>
      <vt:lpstr>Scienze antropologiche</vt:lpstr>
      <vt:lpstr>Ambiti di studio dell’antropologia</vt:lpstr>
      <vt:lpstr>Il concetto di «cultura» in senso antropologico</vt:lpstr>
      <vt:lpstr>Il concetto di «cultura»</vt:lpstr>
      <vt:lpstr>La storia del cittadino americano (R. Linton, 1936)</vt:lpstr>
      <vt:lpstr>ETNOGRAFIA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Percorsi sospesi.  Il benessere psicosociale dei minori stranieri non accompagnati e giovani migranti in Italia ai tempi del covid-19</dc:title>
  <dc:creator>Ivan Mei</dc:creator>
  <cp:lastModifiedBy>Valentina Alice Mutti</cp:lastModifiedBy>
  <cp:revision>535</cp:revision>
  <cp:lastPrinted>2022-01-12T08:13:53Z</cp:lastPrinted>
  <dcterms:created xsi:type="dcterms:W3CDTF">2021-11-22T18:52:14Z</dcterms:created>
  <dcterms:modified xsi:type="dcterms:W3CDTF">2022-01-12T11:55:34Z</dcterms:modified>
</cp:coreProperties>
</file>