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23"/>
  </p:notesMasterIdLst>
  <p:sldIdLst>
    <p:sldId id="818" r:id="rId2"/>
    <p:sldId id="821" r:id="rId3"/>
    <p:sldId id="834" r:id="rId4"/>
    <p:sldId id="849" r:id="rId5"/>
    <p:sldId id="860" r:id="rId6"/>
    <p:sldId id="857" r:id="rId7"/>
    <p:sldId id="866" r:id="rId8"/>
    <p:sldId id="816" r:id="rId9"/>
    <p:sldId id="867" r:id="rId10"/>
    <p:sldId id="836" r:id="rId11"/>
    <p:sldId id="855" r:id="rId12"/>
    <p:sldId id="864" r:id="rId13"/>
    <p:sldId id="863" r:id="rId14"/>
    <p:sldId id="865" r:id="rId15"/>
    <p:sldId id="861" r:id="rId16"/>
    <p:sldId id="844" r:id="rId17"/>
    <p:sldId id="853" r:id="rId18"/>
    <p:sldId id="862" r:id="rId19"/>
    <p:sldId id="854" r:id="rId20"/>
    <p:sldId id="822" r:id="rId21"/>
    <p:sldId id="85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95186CC9-CA84-44F2-A974-1BE750C05AF2}">
          <p14:sldIdLst>
            <p14:sldId id="818"/>
            <p14:sldId id="821"/>
            <p14:sldId id="834"/>
            <p14:sldId id="849"/>
            <p14:sldId id="860"/>
            <p14:sldId id="857"/>
            <p14:sldId id="866"/>
            <p14:sldId id="816"/>
            <p14:sldId id="867"/>
            <p14:sldId id="836"/>
            <p14:sldId id="855"/>
            <p14:sldId id="864"/>
            <p14:sldId id="863"/>
            <p14:sldId id="865"/>
            <p14:sldId id="861"/>
            <p14:sldId id="844"/>
            <p14:sldId id="853"/>
            <p14:sldId id="862"/>
            <p14:sldId id="854"/>
            <p14:sldId id="822"/>
            <p14:sldId id="8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Mei" initials="IM" lastIdx="2" clrIdx="0">
    <p:extLst>
      <p:ext uri="{19B8F6BF-5375-455C-9EA6-DF929625EA0E}">
        <p15:presenceInfo xmlns:p15="http://schemas.microsoft.com/office/powerpoint/2012/main" userId="S::imei@unicef.org::7f2e447b-752e-4047-a758-30ef40aa77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9F3C9-BB98-2055-724A-118AE2B6C9B6}" v="1114" dt="2021-12-07T18:19:08.920"/>
    <p1510:client id="{02587C1F-6F0D-5716-1D4F-9C087F7384CD}" v="1252" dt="2021-12-05T12:27:53.914"/>
    <p1510:client id="{3B2208BD-D952-F578-B408-53C2C3690F48}" v="9" dt="2021-12-07T14:01:33.635"/>
    <p1510:client id="{4C2E1172-B26A-D0EA-59EE-C6875F17B7F7}" v="381" dt="2021-12-08T21:55:48.912"/>
    <p1510:client id="{8C9922FD-92C5-8867-A073-5DBB97767652}" v="1" dt="2021-12-08T20:23:06.310"/>
    <p1510:client id="{AFACDC3D-A7B6-E603-A257-BDEF8FEAA338}" v="91" dt="2021-12-08T16:07:51.731"/>
    <p1510:client id="{B4AF39DB-33FA-C456-8CF3-BE51017F7B15}" v="2285" dt="2021-12-07T22:24:58.803"/>
    <p1510:client id="{BD002E24-FFF4-791F-BA39-CA027D9D7350}" v="567" dt="2021-12-07T20:56:18.504"/>
    <p1510:client id="{CEBD0859-177A-D4B3-DC0C-61F9F31CEC61}" v="982" dt="2021-12-05T14:13:54.860"/>
    <p1510:client id="{E32907F3-87B4-2F5A-A3E7-4DB9B1F425C6}" v="204" dt="2021-12-05T10:08:55.204"/>
    <p1510:client id="{E87ABCFC-894E-1BAD-91FA-902005DD42AC}" v="706" dt="2021-12-03T14:13:04.478"/>
    <p1510:client id="{EA871015-48D8-C0F0-E4E7-442EF9BE8B3C}" v="110" dt="2021-12-05T10:22:44.072"/>
    <p1510:client id="{F475A710-A660-BA1F-1675-ED92B77B3B71}" v="156" dt="2021-12-07T13:35:05.443"/>
    <p1510:client id="{FA5FC257-7BB8-CAFB-6B3D-1FA50343F9E9}" v="9" dt="2021-12-08T20:12:07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4571B4-AC6E-4823-AAE2-18369F6F005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698108C-53D0-4FD8-8391-492EF9F03841}">
      <dgm:prSet/>
      <dgm:spPr/>
      <dgm:t>
        <a:bodyPr/>
        <a:lstStyle/>
        <a:p>
          <a:r>
            <a:rPr lang="it-IT" altLang="it-IT" dirty="0">
              <a:latin typeface="+mn-lt"/>
            </a:rPr>
            <a:t>Appartenenza culturale è tra i tratti che definiscono l’identità, costruita collettivamente attraverso percorsi di socializzazione alle norme, trasmissione culturale tra le generazioni, «invenzione» della tradizione e selezione della memoria </a:t>
          </a:r>
          <a:endParaRPr lang="en-US" dirty="0">
            <a:latin typeface="+mn-lt"/>
          </a:endParaRPr>
        </a:p>
      </dgm:t>
    </dgm:pt>
    <dgm:pt modelId="{C00B27D1-C413-416B-8810-7BC24A2C32F5}" type="parTrans" cxnId="{85241E32-918A-4CBC-95D3-1F439284FFEF}">
      <dgm:prSet/>
      <dgm:spPr/>
      <dgm:t>
        <a:bodyPr/>
        <a:lstStyle/>
        <a:p>
          <a:endParaRPr lang="en-US"/>
        </a:p>
      </dgm:t>
    </dgm:pt>
    <dgm:pt modelId="{CA58F25E-1780-4ED9-819A-128A3D9F8254}" type="sibTrans" cxnId="{85241E32-918A-4CBC-95D3-1F439284FFEF}">
      <dgm:prSet/>
      <dgm:spPr/>
      <dgm:t>
        <a:bodyPr/>
        <a:lstStyle/>
        <a:p>
          <a:endParaRPr lang="en-US"/>
        </a:p>
      </dgm:t>
    </dgm:pt>
    <dgm:pt modelId="{49BA3DE9-E3C5-4457-A44D-384785C7A770}">
      <dgm:prSet/>
      <dgm:spPr/>
      <dgm:t>
        <a:bodyPr/>
        <a:lstStyle/>
        <a:p>
          <a:r>
            <a:rPr lang="it-IT" altLang="it-IT" dirty="0">
              <a:latin typeface="+mn-lt"/>
            </a:rPr>
            <a:t>Ogni gruppo si definisce anche in relazione all’alterità, che viene sperimentata a diversi livelli ed è ovviamente relativa: tutti siamo NOI oppure ALTRI a seconda del contesto in cui veniamo definiti</a:t>
          </a:r>
          <a:endParaRPr lang="en-US" dirty="0">
            <a:latin typeface="+mn-lt"/>
          </a:endParaRPr>
        </a:p>
      </dgm:t>
    </dgm:pt>
    <dgm:pt modelId="{085E2540-E453-4414-BE32-0366E11557C0}" type="parTrans" cxnId="{43B291BF-EFC6-4664-B590-72B91ABEE897}">
      <dgm:prSet/>
      <dgm:spPr/>
      <dgm:t>
        <a:bodyPr/>
        <a:lstStyle/>
        <a:p>
          <a:endParaRPr lang="it-IT"/>
        </a:p>
      </dgm:t>
    </dgm:pt>
    <dgm:pt modelId="{7FA009D9-B032-42D2-84C6-4A5021097CF1}" type="sibTrans" cxnId="{43B291BF-EFC6-4664-B590-72B91ABEE897}">
      <dgm:prSet/>
      <dgm:spPr/>
      <dgm:t>
        <a:bodyPr/>
        <a:lstStyle/>
        <a:p>
          <a:endParaRPr lang="it-IT"/>
        </a:p>
      </dgm:t>
    </dgm:pt>
    <dgm:pt modelId="{4F06C146-5649-42DB-A784-4CACCBA572C4}">
      <dgm:prSet/>
      <dgm:spPr/>
      <dgm:t>
        <a:bodyPr/>
        <a:lstStyle/>
        <a:p>
          <a:r>
            <a:rPr lang="it-IT" altLang="it-IT" dirty="0">
              <a:latin typeface="+mn-lt"/>
            </a:rPr>
            <a:t>I processi educativi contribuiscono alla costruzione di categorie che informano questa differenza e spesso la naturalizzano; ma esistono anche processi di incorporazione che fanno sì che un certo mondo ci sembri familiare e un’ altra serie di dispositivi no e che segnano gli individui anche nel corpo (tatuaggi, scarificazioni ma non solo)</a:t>
          </a:r>
          <a:endParaRPr lang="en-US" dirty="0">
            <a:latin typeface="+mn-lt"/>
          </a:endParaRPr>
        </a:p>
      </dgm:t>
    </dgm:pt>
    <dgm:pt modelId="{A6422FD4-364E-4018-815D-7461F52FD7D9}" type="parTrans" cxnId="{42E4B36A-D533-491E-A4DF-84ABB684ACE9}">
      <dgm:prSet/>
      <dgm:spPr/>
      <dgm:t>
        <a:bodyPr/>
        <a:lstStyle/>
        <a:p>
          <a:endParaRPr lang="it-IT"/>
        </a:p>
      </dgm:t>
    </dgm:pt>
    <dgm:pt modelId="{4AB78721-1CA0-46CF-B2DF-607338005949}" type="sibTrans" cxnId="{42E4B36A-D533-491E-A4DF-84ABB684ACE9}">
      <dgm:prSet/>
      <dgm:spPr/>
      <dgm:t>
        <a:bodyPr/>
        <a:lstStyle/>
        <a:p>
          <a:endParaRPr lang="it-IT"/>
        </a:p>
      </dgm:t>
    </dgm:pt>
    <dgm:pt modelId="{07ADBBED-FC91-AC4E-91E9-4CF3B6F3C2F2}" type="pres">
      <dgm:prSet presAssocID="{E54571B4-AC6E-4823-AAE2-18369F6F0052}" presName="linear" presStyleCnt="0">
        <dgm:presLayoutVars>
          <dgm:animLvl val="lvl"/>
          <dgm:resizeHandles val="exact"/>
        </dgm:presLayoutVars>
      </dgm:prSet>
      <dgm:spPr/>
    </dgm:pt>
    <dgm:pt modelId="{A9664102-D85D-7F43-B77A-B2F1B6B5F570}" type="pres">
      <dgm:prSet presAssocID="{5698108C-53D0-4FD8-8391-492EF9F03841}" presName="parentText" presStyleLbl="node1" presStyleIdx="0" presStyleCnt="3" custScaleY="9553" custLinFactNeighborY="-15590">
        <dgm:presLayoutVars>
          <dgm:chMax val="0"/>
          <dgm:bulletEnabled val="1"/>
        </dgm:presLayoutVars>
      </dgm:prSet>
      <dgm:spPr/>
    </dgm:pt>
    <dgm:pt modelId="{9547FAED-643D-461F-89E7-442F388CE07F}" type="pres">
      <dgm:prSet presAssocID="{CA58F25E-1780-4ED9-819A-128A3D9F8254}" presName="spacer" presStyleCnt="0"/>
      <dgm:spPr/>
    </dgm:pt>
    <dgm:pt modelId="{C1D22B33-B181-4202-85FC-B070B08211F0}" type="pres">
      <dgm:prSet presAssocID="{49BA3DE9-E3C5-4457-A44D-384785C7A770}" presName="parentText" presStyleLbl="node1" presStyleIdx="1" presStyleCnt="3" custScaleX="98784" custScaleY="6659" custLinFactNeighborY="-7371">
        <dgm:presLayoutVars>
          <dgm:chMax val="0"/>
          <dgm:bulletEnabled val="1"/>
        </dgm:presLayoutVars>
      </dgm:prSet>
      <dgm:spPr/>
    </dgm:pt>
    <dgm:pt modelId="{23FEB36E-0BD4-4235-9950-F0EFCE27A727}" type="pres">
      <dgm:prSet presAssocID="{7FA009D9-B032-42D2-84C6-4A5021097CF1}" presName="spacer" presStyleCnt="0"/>
      <dgm:spPr/>
    </dgm:pt>
    <dgm:pt modelId="{30806E48-EC24-43B2-BBD6-5006C7574663}" type="pres">
      <dgm:prSet presAssocID="{4F06C146-5649-42DB-A784-4CACCBA572C4}" presName="parentText" presStyleLbl="node1" presStyleIdx="2" presStyleCnt="3" custScaleX="98784" custScaleY="12286" custLinFactNeighborY="-7371">
        <dgm:presLayoutVars>
          <dgm:chMax val="0"/>
          <dgm:bulletEnabled val="1"/>
        </dgm:presLayoutVars>
      </dgm:prSet>
      <dgm:spPr/>
    </dgm:pt>
  </dgm:ptLst>
  <dgm:cxnLst>
    <dgm:cxn modelId="{80180A31-D58A-B646-8E94-964E83DA68F1}" type="presOf" srcId="{5698108C-53D0-4FD8-8391-492EF9F03841}" destId="{A9664102-D85D-7F43-B77A-B2F1B6B5F570}" srcOrd="0" destOrd="0" presId="urn:microsoft.com/office/officeart/2005/8/layout/vList2"/>
    <dgm:cxn modelId="{85241E32-918A-4CBC-95D3-1F439284FFEF}" srcId="{E54571B4-AC6E-4823-AAE2-18369F6F0052}" destId="{5698108C-53D0-4FD8-8391-492EF9F03841}" srcOrd="0" destOrd="0" parTransId="{C00B27D1-C413-416B-8810-7BC24A2C32F5}" sibTransId="{CA58F25E-1780-4ED9-819A-128A3D9F8254}"/>
    <dgm:cxn modelId="{594BC942-07EB-493B-B5CC-7415BF531AF9}" type="presOf" srcId="{4F06C146-5649-42DB-A784-4CACCBA572C4}" destId="{30806E48-EC24-43B2-BBD6-5006C7574663}" srcOrd="0" destOrd="0" presId="urn:microsoft.com/office/officeart/2005/8/layout/vList2"/>
    <dgm:cxn modelId="{42E4B36A-D533-491E-A4DF-84ABB684ACE9}" srcId="{E54571B4-AC6E-4823-AAE2-18369F6F0052}" destId="{4F06C146-5649-42DB-A784-4CACCBA572C4}" srcOrd="2" destOrd="0" parTransId="{A6422FD4-364E-4018-815D-7461F52FD7D9}" sibTransId="{4AB78721-1CA0-46CF-B2DF-607338005949}"/>
    <dgm:cxn modelId="{45FE2E5A-0242-7146-842B-BDC1E208F74B}" type="presOf" srcId="{E54571B4-AC6E-4823-AAE2-18369F6F0052}" destId="{07ADBBED-FC91-AC4E-91E9-4CF3B6F3C2F2}" srcOrd="0" destOrd="0" presId="urn:microsoft.com/office/officeart/2005/8/layout/vList2"/>
    <dgm:cxn modelId="{43B291BF-EFC6-4664-B590-72B91ABEE897}" srcId="{E54571B4-AC6E-4823-AAE2-18369F6F0052}" destId="{49BA3DE9-E3C5-4457-A44D-384785C7A770}" srcOrd="1" destOrd="0" parTransId="{085E2540-E453-4414-BE32-0366E11557C0}" sibTransId="{7FA009D9-B032-42D2-84C6-4A5021097CF1}"/>
    <dgm:cxn modelId="{821AC7E5-842D-4FC3-9696-3389968478AC}" type="presOf" srcId="{49BA3DE9-E3C5-4457-A44D-384785C7A770}" destId="{C1D22B33-B181-4202-85FC-B070B08211F0}" srcOrd="0" destOrd="0" presId="urn:microsoft.com/office/officeart/2005/8/layout/vList2"/>
    <dgm:cxn modelId="{FEF30F1F-6FE3-6946-ACF2-47B13B00F0C4}" type="presParOf" srcId="{07ADBBED-FC91-AC4E-91E9-4CF3B6F3C2F2}" destId="{A9664102-D85D-7F43-B77A-B2F1B6B5F570}" srcOrd="0" destOrd="0" presId="urn:microsoft.com/office/officeart/2005/8/layout/vList2"/>
    <dgm:cxn modelId="{A80FF2A4-48CB-4A03-A3BB-55B41DFB1520}" type="presParOf" srcId="{07ADBBED-FC91-AC4E-91E9-4CF3B6F3C2F2}" destId="{9547FAED-643D-461F-89E7-442F388CE07F}" srcOrd="1" destOrd="0" presId="urn:microsoft.com/office/officeart/2005/8/layout/vList2"/>
    <dgm:cxn modelId="{17CA9930-F288-4B64-9D9A-9ED5492D345B}" type="presParOf" srcId="{07ADBBED-FC91-AC4E-91E9-4CF3B6F3C2F2}" destId="{C1D22B33-B181-4202-85FC-B070B08211F0}" srcOrd="2" destOrd="0" presId="urn:microsoft.com/office/officeart/2005/8/layout/vList2"/>
    <dgm:cxn modelId="{12ACB7AA-11F5-4C9D-B4CE-30E13EDCCA5B}" type="presParOf" srcId="{07ADBBED-FC91-AC4E-91E9-4CF3B6F3C2F2}" destId="{23FEB36E-0BD4-4235-9950-F0EFCE27A727}" srcOrd="3" destOrd="0" presId="urn:microsoft.com/office/officeart/2005/8/layout/vList2"/>
    <dgm:cxn modelId="{9473165B-57CE-4B80-B7E1-904E43AA91A2}" type="presParOf" srcId="{07ADBBED-FC91-AC4E-91E9-4CF3B6F3C2F2}" destId="{30806E48-EC24-43B2-BBD6-5006C757466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B5A148-659A-4446-847F-C06B0C03EB6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1B43571-BDB5-4E1D-9BEA-D476B0C1B76B}">
      <dgm:prSet custT="1"/>
      <dgm:spPr/>
      <dgm:t>
        <a:bodyPr/>
        <a:lstStyle/>
        <a:p>
          <a:r>
            <a:rPr lang="it-IT" sz="2400" b="1" dirty="0"/>
            <a:t>POLIANDRIA: relazione matrimoniale tra una donna e più uomini</a:t>
          </a:r>
          <a:endParaRPr lang="en-US" sz="2400" dirty="0"/>
        </a:p>
      </dgm:t>
    </dgm:pt>
    <dgm:pt modelId="{77DC5B29-4228-4574-8594-FD8281455E6C}" type="parTrans" cxnId="{33A346D6-FAF9-4DAB-A9BE-58439573A286}">
      <dgm:prSet/>
      <dgm:spPr/>
      <dgm:t>
        <a:bodyPr/>
        <a:lstStyle/>
        <a:p>
          <a:endParaRPr lang="en-US"/>
        </a:p>
      </dgm:t>
    </dgm:pt>
    <dgm:pt modelId="{B45AF0A5-0269-4CA3-B91A-707E5F3667B8}" type="sibTrans" cxnId="{33A346D6-FAF9-4DAB-A9BE-58439573A286}">
      <dgm:prSet/>
      <dgm:spPr/>
      <dgm:t>
        <a:bodyPr/>
        <a:lstStyle/>
        <a:p>
          <a:endParaRPr lang="en-US"/>
        </a:p>
      </dgm:t>
    </dgm:pt>
    <dgm:pt modelId="{57E249B9-5BF5-4EB3-AB29-CC2EE57AF0A8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it-IT" sz="2400" b="1" dirty="0"/>
            <a:t>POLIGINIA: matrimonio tra un uomo e più donne</a:t>
          </a:r>
          <a:endParaRPr lang="en-US" sz="2400" dirty="0"/>
        </a:p>
      </dgm:t>
    </dgm:pt>
    <dgm:pt modelId="{FA1FBEA8-03BC-4493-90D3-199F71D053BA}" type="parTrans" cxnId="{ECD8E6CF-9519-4AF4-9B84-6B7E299B8DA9}">
      <dgm:prSet/>
      <dgm:spPr/>
      <dgm:t>
        <a:bodyPr/>
        <a:lstStyle/>
        <a:p>
          <a:endParaRPr lang="en-US"/>
        </a:p>
      </dgm:t>
    </dgm:pt>
    <dgm:pt modelId="{D4C58335-13C8-4C3B-8051-8702C46ADA2A}" type="sibTrans" cxnId="{ECD8E6CF-9519-4AF4-9B84-6B7E299B8DA9}">
      <dgm:prSet/>
      <dgm:spPr/>
      <dgm:t>
        <a:bodyPr/>
        <a:lstStyle/>
        <a:p>
          <a:endParaRPr lang="en-US"/>
        </a:p>
      </dgm:t>
    </dgm:pt>
    <dgm:pt modelId="{B2BBAF07-B183-D44B-B0CA-5A5726B159E9}" type="pres">
      <dgm:prSet presAssocID="{0BB5A148-659A-4446-847F-C06B0C03EB6D}" presName="linear" presStyleCnt="0">
        <dgm:presLayoutVars>
          <dgm:animLvl val="lvl"/>
          <dgm:resizeHandles val="exact"/>
        </dgm:presLayoutVars>
      </dgm:prSet>
      <dgm:spPr/>
    </dgm:pt>
    <dgm:pt modelId="{9A198916-3A28-1242-A1EA-597FD3CB9472}" type="pres">
      <dgm:prSet presAssocID="{71B43571-BDB5-4E1D-9BEA-D476B0C1B76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26A9F97-5207-A640-AFCE-EA8E09CE3954}" type="pres">
      <dgm:prSet presAssocID="{B45AF0A5-0269-4CA3-B91A-707E5F3667B8}" presName="spacer" presStyleCnt="0"/>
      <dgm:spPr/>
    </dgm:pt>
    <dgm:pt modelId="{D3C2D542-5E99-B849-B5A6-1B5DE347CCF1}" type="pres">
      <dgm:prSet presAssocID="{57E249B9-5BF5-4EB3-AB29-CC2EE57AF0A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B85F738-3940-8C40-A3A2-1280C9C178A7}" type="presOf" srcId="{71B43571-BDB5-4E1D-9BEA-D476B0C1B76B}" destId="{9A198916-3A28-1242-A1EA-597FD3CB9472}" srcOrd="0" destOrd="0" presId="urn:microsoft.com/office/officeart/2005/8/layout/vList2"/>
    <dgm:cxn modelId="{4DB80439-E287-9B4C-AD80-54E26419B06C}" type="presOf" srcId="{0BB5A148-659A-4446-847F-C06B0C03EB6D}" destId="{B2BBAF07-B183-D44B-B0CA-5A5726B159E9}" srcOrd="0" destOrd="0" presId="urn:microsoft.com/office/officeart/2005/8/layout/vList2"/>
    <dgm:cxn modelId="{ECD8E6CF-9519-4AF4-9B84-6B7E299B8DA9}" srcId="{0BB5A148-659A-4446-847F-C06B0C03EB6D}" destId="{57E249B9-5BF5-4EB3-AB29-CC2EE57AF0A8}" srcOrd="1" destOrd="0" parTransId="{FA1FBEA8-03BC-4493-90D3-199F71D053BA}" sibTransId="{D4C58335-13C8-4C3B-8051-8702C46ADA2A}"/>
    <dgm:cxn modelId="{33A346D6-FAF9-4DAB-A9BE-58439573A286}" srcId="{0BB5A148-659A-4446-847F-C06B0C03EB6D}" destId="{71B43571-BDB5-4E1D-9BEA-D476B0C1B76B}" srcOrd="0" destOrd="0" parTransId="{77DC5B29-4228-4574-8594-FD8281455E6C}" sibTransId="{B45AF0A5-0269-4CA3-B91A-707E5F3667B8}"/>
    <dgm:cxn modelId="{FC7934DB-7BAC-0C48-AD59-6FF497EF088C}" type="presOf" srcId="{57E249B9-5BF5-4EB3-AB29-CC2EE57AF0A8}" destId="{D3C2D542-5E99-B849-B5A6-1B5DE347CCF1}" srcOrd="0" destOrd="0" presId="urn:microsoft.com/office/officeart/2005/8/layout/vList2"/>
    <dgm:cxn modelId="{A070266D-4952-2A48-8E65-1AE5B3731CC2}" type="presParOf" srcId="{B2BBAF07-B183-D44B-B0CA-5A5726B159E9}" destId="{9A198916-3A28-1242-A1EA-597FD3CB9472}" srcOrd="0" destOrd="0" presId="urn:microsoft.com/office/officeart/2005/8/layout/vList2"/>
    <dgm:cxn modelId="{D3DB7BCE-C904-D74F-B628-D58A3B102266}" type="presParOf" srcId="{B2BBAF07-B183-D44B-B0CA-5A5726B159E9}" destId="{026A9F97-5207-A640-AFCE-EA8E09CE3954}" srcOrd="1" destOrd="0" presId="urn:microsoft.com/office/officeart/2005/8/layout/vList2"/>
    <dgm:cxn modelId="{8175427E-1A56-7E47-B7A3-EE01E941D12D}" type="presParOf" srcId="{B2BBAF07-B183-D44B-B0CA-5A5726B159E9}" destId="{D3C2D542-5E99-B849-B5A6-1B5DE347CCF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64102-D85D-7F43-B77A-B2F1B6B5F570}">
      <dsp:nvSpPr>
        <dsp:cNvPr id="0" name=""/>
        <dsp:cNvSpPr/>
      </dsp:nvSpPr>
      <dsp:spPr>
        <a:xfrm>
          <a:off x="0" y="54328"/>
          <a:ext cx="7527177" cy="1859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100" kern="1200" dirty="0">
              <a:latin typeface="+mn-lt"/>
            </a:rPr>
            <a:t>Appartenenza culturale è tra i tratti che definiscono l’identità, costruita collettivamente attraverso percorsi di socializzazione alle norme, trasmissione culturale tra le generazioni, «invenzione» della tradizione e selezione della memoria </a:t>
          </a:r>
          <a:endParaRPr lang="en-US" sz="2100" kern="1200" dirty="0">
            <a:latin typeface="+mn-lt"/>
          </a:endParaRPr>
        </a:p>
      </dsp:txBody>
      <dsp:txXfrm>
        <a:off x="90791" y="145119"/>
        <a:ext cx="7345595" cy="1678272"/>
      </dsp:txXfrm>
    </dsp:sp>
    <dsp:sp modelId="{C1D22B33-B181-4202-85FC-B070B08211F0}">
      <dsp:nvSpPr>
        <dsp:cNvPr id="0" name=""/>
        <dsp:cNvSpPr/>
      </dsp:nvSpPr>
      <dsp:spPr>
        <a:xfrm>
          <a:off x="45765" y="2113652"/>
          <a:ext cx="7435646" cy="12964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100" kern="1200" dirty="0">
              <a:latin typeface="+mn-lt"/>
            </a:rPr>
            <a:t>Ogni gruppo si definisce anche in relazione all’alterità, che viene sperimentata a diversi livelli ed è ovviamente relativa: tutti siamo NOI oppure ALTRI a seconda del contesto in cui veniamo definiti</a:t>
          </a:r>
          <a:endParaRPr lang="en-US" sz="2100" kern="1200" dirty="0">
            <a:latin typeface="+mn-lt"/>
          </a:endParaRPr>
        </a:p>
      </dsp:txBody>
      <dsp:txXfrm>
        <a:off x="109051" y="2176938"/>
        <a:ext cx="7309074" cy="1169855"/>
      </dsp:txXfrm>
    </dsp:sp>
    <dsp:sp modelId="{30806E48-EC24-43B2-BBD6-5006C7574663}">
      <dsp:nvSpPr>
        <dsp:cNvPr id="0" name=""/>
        <dsp:cNvSpPr/>
      </dsp:nvSpPr>
      <dsp:spPr>
        <a:xfrm>
          <a:off x="45765" y="3594399"/>
          <a:ext cx="7435646" cy="23919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100" kern="1200" dirty="0">
              <a:latin typeface="+mn-lt"/>
            </a:rPr>
            <a:t>I processi educativi contribuiscono alla costruzione di categorie che informano questa differenza e spesso la naturalizzano; ma esistono anche processi di incorporazione che fanno sì che un certo mondo ci sembri familiare e un’ altra serie di dispositivi no e che segnano gli individui anche nel corpo (tatuaggi, scarificazioni ma non solo)</a:t>
          </a:r>
          <a:endParaRPr lang="en-US" sz="2100" kern="1200" dirty="0">
            <a:latin typeface="+mn-lt"/>
          </a:endParaRPr>
        </a:p>
      </dsp:txBody>
      <dsp:txXfrm>
        <a:off x="162530" y="3711164"/>
        <a:ext cx="7202116" cy="2158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98916-3A28-1242-A1EA-597FD3CB9472}">
      <dsp:nvSpPr>
        <dsp:cNvPr id="0" name=""/>
        <dsp:cNvSpPr/>
      </dsp:nvSpPr>
      <dsp:spPr>
        <a:xfrm>
          <a:off x="0" y="340422"/>
          <a:ext cx="7088275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POLIANDRIA: relazione matrimoniale tra una donna e più uomini</a:t>
          </a:r>
          <a:endParaRPr lang="en-US" sz="2400" kern="1200" dirty="0"/>
        </a:p>
      </dsp:txBody>
      <dsp:txXfrm>
        <a:off x="59399" y="399821"/>
        <a:ext cx="6969477" cy="1098002"/>
      </dsp:txXfrm>
    </dsp:sp>
    <dsp:sp modelId="{D3C2D542-5E99-B849-B5A6-1B5DE347CCF1}">
      <dsp:nvSpPr>
        <dsp:cNvPr id="0" name=""/>
        <dsp:cNvSpPr/>
      </dsp:nvSpPr>
      <dsp:spPr>
        <a:xfrm>
          <a:off x="0" y="1744422"/>
          <a:ext cx="7088275" cy="1216800"/>
        </a:xfrm>
        <a:prstGeom prst="roundRect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POLIGINIA: matrimonio tra un uomo e più donne</a:t>
          </a:r>
          <a:endParaRPr lang="en-US" sz="2400" kern="1200" dirty="0"/>
        </a:p>
      </dsp:txBody>
      <dsp:txXfrm>
        <a:off x="59399" y="1803821"/>
        <a:ext cx="6969477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C0F66-7BF2-483C-883B-74F0F2CB9253}" type="datetimeFigureOut">
              <a:rPr lang="it-IT" smtClean="0"/>
              <a:t>19/01/2022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6A96D-DA55-4416-9344-E48E587D5B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885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r>
              <a:rPr lang="en-US" dirty="0" err="1"/>
              <a:t>Tristi</a:t>
            </a:r>
            <a:r>
              <a:rPr lang="en-US" dirty="0"/>
              <a:t> </a:t>
            </a:r>
            <a:r>
              <a:rPr lang="en-US" dirty="0" err="1"/>
              <a:t>tropici</a:t>
            </a:r>
            <a:r>
              <a:rPr lang="en-US" dirty="0"/>
              <a:t> 1955</a:t>
            </a:r>
          </a:p>
          <a:p>
            <a:endParaRPr lang="en-US" dirty="0">
              <a:cs typeface="Calibri"/>
            </a:endParaRPr>
          </a:p>
          <a:p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6A96D-DA55-4416-9344-E48E587D5BF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309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Es. Del </a:t>
            </a:r>
            <a:r>
              <a:rPr lang="en-US" dirty="0" err="1">
                <a:cs typeface="Calibri"/>
              </a:rPr>
              <a:t>cognome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6A96D-DA55-4416-9344-E48E587D5BF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688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Principio </a:t>
            </a:r>
            <a:r>
              <a:rPr lang="en-US" dirty="0" err="1">
                <a:cs typeface="Calibri"/>
              </a:rPr>
              <a:t>dell’incesto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6A96D-DA55-4416-9344-E48E587D5BF4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6256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6A96D-DA55-4416-9344-E48E587D5BF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517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cs typeface="Calibri"/>
              </a:rPr>
              <a:t>Antiche usanze ebraiche poi diffuse in altri contesti e oggi presenti in Sudan, Uganda e Kenya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6A96D-DA55-4416-9344-E48E587D5BF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170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Libro e film </a:t>
            </a:r>
            <a:r>
              <a:rPr lang="en-US" dirty="0" err="1"/>
              <a:t>Vergini</a:t>
            </a:r>
            <a:r>
              <a:rPr lang="en-US" dirty="0"/>
              <a:t> </a:t>
            </a:r>
            <a:r>
              <a:rPr lang="en-US" dirty="0" err="1"/>
              <a:t>giurate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6A96D-DA55-4416-9344-E48E587D5BF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58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6A96D-DA55-4416-9344-E48E587D5BF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2351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6A96D-DA55-4416-9344-E48E587D5BF4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895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Abolito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nel</a:t>
            </a:r>
            <a:r>
              <a:rPr lang="en-US" dirty="0">
                <a:cs typeface="Calibri"/>
              </a:rPr>
              <a:t> 1950 ma </a:t>
            </a:r>
            <a:r>
              <a:rPr lang="en-US" dirty="0" err="1">
                <a:cs typeface="Calibri"/>
              </a:rPr>
              <a:t>ancora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influenze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6A96D-DA55-4416-9344-E48E587D5BF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449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32AFC686-2128-8B49-9642-C1EEFD4006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fld id="{103ADE38-BDA3-6046-AAFF-2CBA957DA360}" type="slidenum">
              <a:rPr lang="it-IT" altLang="it-IT" sz="1200" smtClean="0"/>
              <a:pPr/>
              <a:t>5</a:t>
            </a:fld>
            <a:endParaRPr lang="it-IT" altLang="it-IT" sz="1200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E7C3DB3A-C0C9-3845-B90D-C3BA1E57C0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7C61A0D3-574E-024D-9559-40A2779A2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261185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6A96D-DA55-4416-9344-E48E587D5BF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256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6A96D-DA55-4416-9344-E48E587D5BF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6152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«mangiatore di carne cruda»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6A96D-DA55-4416-9344-E48E587D5BF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226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6A96D-DA55-4416-9344-E48E587D5BF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821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6A96D-DA55-4416-9344-E48E587D5BF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7770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6A96D-DA55-4416-9344-E48E587D5BF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386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648D-9732-44D8-A1AD-19D09C8E3B5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1248-F4F7-42A6-87B3-115A83E8CE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8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648D-9732-44D8-A1AD-19D09C8E3B5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1248-F4F7-42A6-87B3-115A83E8CE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648D-9732-44D8-A1AD-19D09C8E3B5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1248-F4F7-42A6-87B3-115A83E8CE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2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648D-9732-44D8-A1AD-19D09C8E3B5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1248-F4F7-42A6-87B3-115A83E8CE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6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648D-9732-44D8-A1AD-19D09C8E3B5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1248-F4F7-42A6-87B3-115A83E8CE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5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648D-9732-44D8-A1AD-19D09C8E3B5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1248-F4F7-42A6-87B3-115A83E8CE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6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648D-9732-44D8-A1AD-19D09C8E3B5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1248-F4F7-42A6-87B3-115A83E8CE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0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648D-9732-44D8-A1AD-19D09C8E3B5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1248-F4F7-42A6-87B3-115A83E8CE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0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648D-9732-44D8-A1AD-19D09C8E3B5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1248-F4F7-42A6-87B3-115A83E8CE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4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648D-9732-44D8-A1AD-19D09C8E3B5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1248-F4F7-42A6-87B3-115A83E8CE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9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648D-9732-44D8-A1AD-19D09C8E3B5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1248-F4F7-42A6-87B3-115A83E8CE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1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F648D-9732-44D8-A1AD-19D09C8E3B59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71248-F4F7-42A6-87B3-115A83E8CEB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f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fif"/><Relationship Id="rId4" Type="http://schemas.openxmlformats.org/officeDocument/2006/relationships/image" Target="../media/image20.jf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fif"/><Relationship Id="rId5" Type="http://schemas.openxmlformats.org/officeDocument/2006/relationships/image" Target="../media/image4.jfif"/><Relationship Id="rId4" Type="http://schemas.openxmlformats.org/officeDocument/2006/relationships/image" Target="../media/image3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8D93DA-2B38-4A67-86CF-E33E205BE6B6}"/>
              </a:ext>
            </a:extLst>
          </p:cNvPr>
          <p:cNvSpPr/>
          <p:nvPr/>
        </p:nvSpPr>
        <p:spPr>
          <a:xfrm>
            <a:off x="565608" y="358219"/>
            <a:ext cx="5778631" cy="6499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45000"/>
              <a:defRPr/>
            </a:pPr>
            <a:endParaRPr lang="en-US" altLang="en-US" sz="3600" b="1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45000"/>
              <a:defRPr/>
            </a:pPr>
            <a:r>
              <a:rPr lang="en-US" altLang="en-US" sz="3600" b="1" dirty="0"/>
              <a:t>INTRODUZIONE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45000"/>
              <a:defRPr/>
            </a:pPr>
            <a:r>
              <a:rPr lang="en-US" altLang="en-US" sz="3600" b="1" dirty="0"/>
              <a:t>ALL’ ANTROPOLOGIA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45000"/>
              <a:defRPr/>
            </a:pPr>
            <a:r>
              <a:rPr lang="en-US" altLang="en-US" sz="3600" b="1" dirty="0"/>
              <a:t>CULTURALE</a:t>
            </a:r>
            <a:endParaRPr lang="en-US" sz="360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4A7FB3F-1B09-48F1-8880-F21B0D202FC2}"/>
              </a:ext>
            </a:extLst>
          </p:cNvPr>
          <p:cNvSpPr txBox="1"/>
          <p:nvPr/>
        </p:nvSpPr>
        <p:spPr>
          <a:xfrm>
            <a:off x="402042" y="5052201"/>
            <a:ext cx="548391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400" dirty="0"/>
              <a:t>Valentina Mutti</a:t>
            </a:r>
          </a:p>
          <a:p>
            <a:endParaRPr lang="it-IT" sz="2400" dirty="0">
              <a:cs typeface="Calibri"/>
            </a:endParaRPr>
          </a:p>
          <a:p>
            <a:r>
              <a:rPr lang="it-IT" sz="2400" dirty="0">
                <a:cs typeface="Calibri"/>
              </a:rPr>
              <a:t>19 Gennaio 2022, UNITRE Arcore</a:t>
            </a:r>
          </a:p>
        </p:txBody>
      </p:sp>
      <p:pic>
        <p:nvPicPr>
          <p:cNvPr id="3" name="Immagine 2" descr="Immagine che contiene colorato, decorato, mucchio, dipinto&#10;&#10;Descrizione generata automaticamente">
            <a:extLst>
              <a:ext uri="{FF2B5EF4-FFF2-40B4-BE49-F238E27FC236}">
                <a16:creationId xmlns:a16="http://schemas.microsoft.com/office/drawing/2014/main" id="{30040D47-D6F3-4BE3-8908-42933FAD5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26" y="595781"/>
            <a:ext cx="5778632" cy="59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11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5AABD-86DC-4E17-BF75-572E2F71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4200" b="1" kern="1200" dirty="0">
                <a:latin typeface="+mj-lt"/>
                <a:ea typeface="+mj-ea"/>
                <a:cs typeface="+mj-cs"/>
              </a:rPr>
              <a:t>L’identità sociale e la parentela</a:t>
            </a:r>
            <a:endParaRPr lang="en-US" sz="42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81DE32-810C-4B61-A43F-F58DD78499B6}"/>
              </a:ext>
            </a:extLst>
          </p:cNvPr>
          <p:cNvSpPr txBox="1"/>
          <p:nvPr/>
        </p:nvSpPr>
        <p:spPr>
          <a:xfrm>
            <a:off x="622017" y="1929384"/>
            <a:ext cx="11255756" cy="482705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200" b="1" dirty="0"/>
              <a:t>Parentela</a:t>
            </a:r>
            <a:endParaRPr lang="it-IT" sz="2200" dirty="0"/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200" dirty="0">
                <a:cs typeface="Calibri"/>
              </a:rPr>
              <a:t>«</a:t>
            </a:r>
            <a:r>
              <a:rPr lang="it-IT" sz="2000" i="1" dirty="0"/>
              <a:t>Ogni società ha elaborato una concezione specifica della parentela, che tiene insieme le rappresentazioni sulla procreazione e le norme che regolano il rapporto tra l’individuo e il suo gruppo, nonché i rapporti tra gruppi all’interno della stessa società</a:t>
            </a:r>
            <a:r>
              <a:rPr lang="it-IT" sz="2000" dirty="0"/>
              <a:t>»</a:t>
            </a:r>
            <a:endParaRPr lang="it-IT" sz="2000" i="1" dirty="0">
              <a:cs typeface="Calibri"/>
            </a:endParaRPr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endParaRPr lang="it-IT" sz="2000" i="1" dirty="0">
              <a:cs typeface="Calibri"/>
            </a:endParaRPr>
          </a:p>
          <a:p>
            <a:pPr marL="40005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"/>
              <a:buChar char="v"/>
            </a:pPr>
            <a:r>
              <a:rPr lang="it-IT" sz="2200" dirty="0"/>
              <a:t>Rappresentazione</a:t>
            </a:r>
          </a:p>
          <a:p>
            <a:pPr marL="40005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"/>
              <a:buChar char="v"/>
            </a:pPr>
            <a:r>
              <a:rPr lang="it-IT" sz="2200" dirty="0">
                <a:cs typeface="Calibri" panose="020F0502020204030204"/>
              </a:rPr>
              <a:t>Relazione tra individui (consanguineità VS alleanza)</a:t>
            </a:r>
            <a:r>
              <a:rPr lang="it-IT" sz="2400" dirty="0"/>
              <a:t> </a:t>
            </a:r>
          </a:p>
          <a:p>
            <a:pPr marL="40005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Wingdings"/>
              <a:buChar char="v"/>
            </a:pPr>
            <a:r>
              <a:rPr lang="it-IT" sz="2200" dirty="0">
                <a:cs typeface="Calibri" panose="020F0502020204030204"/>
              </a:rPr>
              <a:t>Rapporto tra gruppi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179437-422D-4A4B-AEB4-063C0418D8A9}"/>
              </a:ext>
            </a:extLst>
          </p:cNvPr>
          <p:cNvSpPr txBox="1"/>
          <p:nvPr/>
        </p:nvSpPr>
        <p:spPr>
          <a:xfrm>
            <a:off x="6455646" y="1854062"/>
            <a:ext cx="4918364" cy="472641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endParaRPr lang="it-IT" sz="2200" b="1" dirty="0"/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endParaRPr lang="it-IT" sz="2200" b="1" dirty="0"/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endParaRPr lang="it-IT" sz="2200" b="1" dirty="0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9372F4E6-5E81-41A9-8C3E-8EBCCCC77322}"/>
              </a:ext>
            </a:extLst>
          </p:cNvPr>
          <p:cNvSpPr/>
          <p:nvPr/>
        </p:nvSpPr>
        <p:spPr>
          <a:xfrm>
            <a:off x="7673419" y="3799001"/>
            <a:ext cx="3887253" cy="2781473"/>
          </a:xfrm>
          <a:prstGeom prst="round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3756E6E-7F3A-4178-AEFB-C57F7B7860FC}"/>
              </a:ext>
            </a:extLst>
          </p:cNvPr>
          <p:cNvSpPr txBox="1"/>
          <p:nvPr/>
        </p:nvSpPr>
        <p:spPr>
          <a:xfrm>
            <a:off x="7769402" y="4039388"/>
            <a:ext cx="37535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/>
              <a:t>Lo studio della parentela ci dice non solo chi viene considerato «parente» in un determinato contesto, ma ci svela le dinamiche sociali che da ciò dipendono (diritti-doveri, gestione delle risorse, obblighi nei confronti del gruppo, rappresentazioni sull</a:t>
            </a:r>
            <a:r>
              <a:rPr lang="it-IT" dirty="0"/>
              <a:t>a procreazione, </a:t>
            </a:r>
            <a:r>
              <a:rPr lang="it-IT" sz="1800" dirty="0"/>
              <a:t>ecc.) </a:t>
            </a:r>
            <a:endParaRPr lang="it-IT" sz="1800" dirty="0">
              <a:cs typeface="Calibri" panose="020F0502020204030204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6164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5AABD-86DC-4E17-BF75-572E2F71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Terminologia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di parentela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8472D21-DA5B-4AF3-847A-BCCDC431B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2237555"/>
            <a:ext cx="5552743" cy="2781918"/>
          </a:xfrm>
          <a:prstGeom prst="rect">
            <a:avLst/>
          </a:prstGeom>
        </p:spPr>
      </p:pic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56CC289-E029-430A-AC2B-04E0C53931AB}"/>
              </a:ext>
            </a:extLst>
          </p:cNvPr>
          <p:cNvSpPr txBox="1"/>
          <p:nvPr/>
        </p:nvSpPr>
        <p:spPr>
          <a:xfrm>
            <a:off x="6412280" y="274091"/>
            <a:ext cx="4981570" cy="5706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Sistema di termini di cui </a:t>
            </a:r>
            <a:r>
              <a:rPr lang="en-US" sz="2400" dirty="0" err="1"/>
              <a:t>ogni</a:t>
            </a:r>
            <a:r>
              <a:rPr lang="en-US" sz="2400" dirty="0"/>
              <a:t> </a:t>
            </a:r>
            <a:r>
              <a:rPr lang="en-US" sz="2400" dirty="0" err="1"/>
              <a:t>cultura</a:t>
            </a:r>
            <a:r>
              <a:rPr lang="en-US" sz="2400" dirty="0"/>
              <a:t> dispone per </a:t>
            </a:r>
            <a:r>
              <a:rPr lang="en-US" sz="2400" dirty="0" err="1"/>
              <a:t>designare</a:t>
            </a:r>
            <a:r>
              <a:rPr lang="en-US" sz="2400" dirty="0"/>
              <a:t> </a:t>
            </a:r>
            <a:r>
              <a:rPr lang="en-US" sz="2400" dirty="0" err="1"/>
              <a:t>gli</a:t>
            </a:r>
            <a:r>
              <a:rPr lang="en-US" sz="2400" dirty="0"/>
              <a:t> </a:t>
            </a:r>
            <a:r>
              <a:rPr lang="en-US" sz="2400" dirty="0" err="1"/>
              <a:t>individui</a:t>
            </a:r>
            <a:r>
              <a:rPr lang="en-US" sz="2400" dirty="0"/>
              <a:t> in </a:t>
            </a:r>
            <a:r>
              <a:rPr lang="en-US" sz="2400" dirty="0" err="1"/>
              <a:t>relazione</a:t>
            </a:r>
            <a:r>
              <a:rPr lang="en-US" sz="2400" dirty="0"/>
              <a:t> di </a:t>
            </a:r>
            <a:r>
              <a:rPr lang="en-US" sz="2400" dirty="0" err="1"/>
              <a:t>consanguineità</a:t>
            </a:r>
            <a:r>
              <a:rPr lang="en-US" sz="2400" dirty="0"/>
              <a:t> o </a:t>
            </a:r>
            <a:r>
              <a:rPr lang="en-US" sz="2400" dirty="0" err="1"/>
              <a:t>alleanza</a:t>
            </a:r>
            <a:r>
              <a:rPr lang="en-US" sz="2400" dirty="0"/>
              <a:t> con EGO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Focus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regole</a:t>
            </a:r>
            <a:r>
              <a:rPr lang="en-US" sz="2400" dirty="0"/>
              <a:t> e </a:t>
            </a:r>
            <a:r>
              <a:rPr lang="en-US" sz="2400" dirty="0" err="1"/>
              <a:t>principi</a:t>
            </a:r>
            <a:r>
              <a:rPr lang="en-US" sz="2400" dirty="0"/>
              <a:t> </a:t>
            </a:r>
            <a:r>
              <a:rPr lang="en-US" sz="2400" dirty="0" err="1"/>
              <a:t>strutturali</a:t>
            </a:r>
            <a:r>
              <a:rPr lang="en-US" sz="2400" dirty="0"/>
              <a:t> (</a:t>
            </a:r>
            <a:r>
              <a:rPr lang="en-US" sz="2400" i="1" dirty="0"/>
              <a:t>kinship</a:t>
            </a:r>
            <a:r>
              <a:rPr lang="en-US" sz="2400" dirty="0"/>
              <a:t>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Antenati</a:t>
            </a:r>
            <a:r>
              <a:rPr lang="en-US" sz="2400" dirty="0"/>
              <a:t> e </a:t>
            </a:r>
            <a:r>
              <a:rPr lang="en-US" sz="2400" dirty="0" err="1"/>
              <a:t>discendenti</a:t>
            </a:r>
            <a:r>
              <a:rPr lang="en-US" sz="2400" dirty="0"/>
              <a:t>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Legami</a:t>
            </a:r>
            <a:r>
              <a:rPr lang="en-US" sz="2400" dirty="0"/>
              <a:t> </a:t>
            </a:r>
            <a:r>
              <a:rPr lang="en-US" sz="2400" dirty="0" err="1"/>
              <a:t>biologici</a:t>
            </a:r>
            <a:r>
              <a:rPr lang="en-US" sz="2400" dirty="0"/>
              <a:t> e </a:t>
            </a:r>
            <a:r>
              <a:rPr lang="en-US" sz="2400" dirty="0" err="1"/>
              <a:t>legami</a:t>
            </a:r>
            <a:r>
              <a:rPr lang="en-US" sz="2400" dirty="0"/>
              <a:t> </a:t>
            </a:r>
            <a:r>
              <a:rPr lang="en-US" sz="2400" dirty="0" err="1"/>
              <a:t>acquisiti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81DE32-810C-4B61-A43F-F58DD78499B6}"/>
              </a:ext>
            </a:extLst>
          </p:cNvPr>
          <p:cNvSpPr txBox="1"/>
          <p:nvPr/>
        </p:nvSpPr>
        <p:spPr>
          <a:xfrm>
            <a:off x="622017" y="1929384"/>
            <a:ext cx="5221855" cy="482705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5715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endParaRPr lang="it-IT" sz="2200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179437-422D-4A4B-AEB4-063C0418D8A9}"/>
              </a:ext>
            </a:extLst>
          </p:cNvPr>
          <p:cNvSpPr txBox="1"/>
          <p:nvPr/>
        </p:nvSpPr>
        <p:spPr>
          <a:xfrm>
            <a:off x="6095999" y="1857497"/>
            <a:ext cx="5659225" cy="472641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altLang="it-IT" b="1" dirty="0"/>
          </a:p>
          <a:p>
            <a:pPr marL="5715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endParaRPr lang="it-IT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0530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5AABD-86DC-4E17-BF75-572E2F71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4200" b="1" kern="1200" dirty="0">
                <a:latin typeface="+mj-lt"/>
                <a:ea typeface="+mj-ea"/>
                <a:cs typeface="+mj-cs"/>
              </a:rPr>
              <a:t>Terminologia di parentela</a:t>
            </a:r>
            <a:endParaRPr lang="en-US" sz="42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81DE32-810C-4B61-A43F-F58DD78499B6}"/>
              </a:ext>
            </a:extLst>
          </p:cNvPr>
          <p:cNvSpPr txBox="1"/>
          <p:nvPr/>
        </p:nvSpPr>
        <p:spPr>
          <a:xfrm>
            <a:off x="622017" y="1929384"/>
            <a:ext cx="5221855" cy="482705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5715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endParaRPr lang="it-IT" sz="2200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179437-422D-4A4B-AEB4-063C0418D8A9}"/>
              </a:ext>
            </a:extLst>
          </p:cNvPr>
          <p:cNvSpPr txBox="1"/>
          <p:nvPr/>
        </p:nvSpPr>
        <p:spPr>
          <a:xfrm>
            <a:off x="838201" y="1857497"/>
            <a:ext cx="10917024" cy="472641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altLang="it-IT" b="1" dirty="0"/>
          </a:p>
          <a:p>
            <a:pPr marL="5715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endParaRPr lang="it-IT" sz="2200" dirty="0">
              <a:cs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E015795-B7FD-463A-AF5B-2BEF3AE3DD2B}"/>
              </a:ext>
            </a:extLst>
          </p:cNvPr>
          <p:cNvSpPr txBox="1"/>
          <p:nvPr/>
        </p:nvSpPr>
        <p:spPr>
          <a:xfrm>
            <a:off x="669036" y="1924411"/>
            <a:ext cx="11368993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Gli assunti di Lewis H. </a:t>
            </a:r>
            <a:r>
              <a:rPr lang="it-IT" sz="2000" b="1" dirty="0"/>
              <a:t>MORGAN </a:t>
            </a:r>
            <a:r>
              <a:rPr lang="it-IT" sz="2000" dirty="0"/>
              <a:t>(1850/1870):</a:t>
            </a:r>
          </a:p>
          <a:p>
            <a:endParaRPr lang="it-IT" sz="2000" dirty="0"/>
          </a:p>
          <a:p>
            <a:pPr marL="342900" indent="-342900">
              <a:buAutoNum type="arabicPeriod"/>
            </a:pPr>
            <a:r>
              <a:rPr lang="it-IT" sz="2000" dirty="0"/>
              <a:t>Le terminologie sono dei sistemi basati su coerenza interna dei reciproci </a:t>
            </a:r>
          </a:p>
          <a:p>
            <a:pPr marL="342900" indent="-342900">
              <a:buAutoNum type="arabicPeriod"/>
            </a:pPr>
            <a:r>
              <a:rPr lang="it-IT" sz="2000" dirty="0"/>
              <a:t>I sistemi di parentela rientrano in poche categorie fondamentali </a:t>
            </a:r>
          </a:p>
          <a:p>
            <a:pPr marL="342900" indent="-342900">
              <a:buAutoNum type="arabicPeriod"/>
            </a:pPr>
            <a:r>
              <a:rPr lang="it-IT" sz="2000" dirty="0"/>
              <a:t>Sistemi diversi possono trovarsi in zone geograficamente vicine e viceversa</a:t>
            </a:r>
          </a:p>
          <a:p>
            <a:pPr marL="342900" indent="-342900">
              <a:buAutoNum type="arabicPeriod"/>
            </a:pPr>
            <a:endParaRPr lang="it-IT" sz="2000" dirty="0"/>
          </a:p>
          <a:p>
            <a:r>
              <a:rPr lang="it-IT" sz="2000" dirty="0"/>
              <a:t>Sistemi descrittivi, in cui ogni relazione di parentela viene indicata con una parola specifica</a:t>
            </a:r>
          </a:p>
          <a:p>
            <a:r>
              <a:rPr lang="it-IT" sz="2000" dirty="0"/>
              <a:t>Sistemi classificatori, in cui si individuano classi di individui.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Sistemi descrittivi puri non esistono: tutte le terminologie di </a:t>
            </a:r>
          </a:p>
          <a:p>
            <a:r>
              <a:rPr lang="it-IT" dirty="0"/>
              <a:t>parentela enfatizzano alcuni criteri di classificazione rispetto ad altri. </a:t>
            </a:r>
          </a:p>
        </p:txBody>
      </p:sp>
      <p:sp>
        <p:nvSpPr>
          <p:cNvPr id="5" name="Rettangolo con un angolo in alto arrotondato e l'altro ritagliato 4">
            <a:extLst>
              <a:ext uri="{FF2B5EF4-FFF2-40B4-BE49-F238E27FC236}">
                <a16:creationId xmlns:a16="http://schemas.microsoft.com/office/drawing/2014/main" id="{8C41F615-BA97-4C08-91F6-64345E747DDF}"/>
              </a:ext>
            </a:extLst>
          </p:cNvPr>
          <p:cNvSpPr/>
          <p:nvPr/>
        </p:nvSpPr>
        <p:spPr>
          <a:xfrm>
            <a:off x="669036" y="5117118"/>
            <a:ext cx="6476215" cy="965649"/>
          </a:xfrm>
          <a:prstGeom prst="snip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226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5AABD-86DC-4E17-BF75-572E2F71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4200" b="1" dirty="0"/>
              <a:t>Gruppi di</a:t>
            </a:r>
            <a:r>
              <a:rPr lang="it-IT" sz="4200" b="1" kern="1200" dirty="0">
                <a:latin typeface="+mj-lt"/>
                <a:ea typeface="+mj-ea"/>
                <a:cs typeface="+mj-cs"/>
              </a:rPr>
              <a:t> discendenza </a:t>
            </a:r>
            <a:endParaRPr lang="en-US" sz="42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81DE32-810C-4B61-A43F-F58DD78499B6}"/>
              </a:ext>
            </a:extLst>
          </p:cNvPr>
          <p:cNvSpPr txBox="1"/>
          <p:nvPr/>
        </p:nvSpPr>
        <p:spPr>
          <a:xfrm>
            <a:off x="235670" y="1852524"/>
            <a:ext cx="10209229" cy="49039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endParaRPr lang="it-IT" sz="2200" b="1" dirty="0"/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8000" dirty="0"/>
              <a:t>Il principio della discendenza individua il gruppo a cui un nuovo nato appartiene</a:t>
            </a:r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endParaRPr lang="it-IT" sz="6200" dirty="0"/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8000" b="1" dirty="0"/>
              <a:t>Unilineare </a:t>
            </a:r>
          </a:p>
          <a:p>
            <a:pPr marL="457200" indent="-4572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AutoNum type="arabicPeriod"/>
            </a:pPr>
            <a:r>
              <a:rPr lang="it-IT" sz="8000" dirty="0"/>
              <a:t>Matrilineare: esclusivamente attraverso individui di sesso femminile </a:t>
            </a:r>
          </a:p>
          <a:p>
            <a:pPr marL="457200" indent="-4572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AutoNum type="arabicPeriod"/>
            </a:pPr>
            <a:r>
              <a:rPr lang="it-IT" sz="8000" dirty="0"/>
              <a:t>Patrilineare: esclusivamente attraverso individui di sesso maschile  </a:t>
            </a:r>
          </a:p>
          <a:p>
            <a:pPr marL="457200" indent="-4572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AutoNum type="arabicPeriod"/>
            </a:pPr>
            <a:endParaRPr lang="it-IT" sz="8000" dirty="0"/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8000" b="1" dirty="0"/>
              <a:t>Bilaterale </a:t>
            </a:r>
            <a:r>
              <a:rPr lang="it-IT" sz="8000" dirty="0"/>
              <a:t>(il nostro sistema)  </a:t>
            </a:r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8000" dirty="0"/>
              <a:t>Cognatica: il riconoscimento dei legami di parentela avviene </a:t>
            </a:r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8000" dirty="0"/>
              <a:t>indifferentemente dal lato paterno e dal lato materno</a:t>
            </a:r>
            <a:endParaRPr lang="it-IT" sz="8000" b="1" dirty="0"/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endParaRPr lang="it-IT" sz="8000" b="1" dirty="0"/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8000" b="1" dirty="0"/>
              <a:t>*Matrilineare non significa matriarcale!</a:t>
            </a:r>
            <a:r>
              <a:rPr lang="it-IT" sz="8000" dirty="0"/>
              <a:t> solo la discendenza passa per via uterina,</a:t>
            </a:r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8000" dirty="0"/>
              <a:t>mentre l’autorità continua a trasmettersi per via maschile (tipicamente dallo zio materno)</a:t>
            </a:r>
            <a:endParaRPr lang="it-IT" sz="8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179437-422D-4A4B-AEB4-063C0418D8A9}"/>
              </a:ext>
            </a:extLst>
          </p:cNvPr>
          <p:cNvSpPr txBox="1"/>
          <p:nvPr/>
        </p:nvSpPr>
        <p:spPr>
          <a:xfrm>
            <a:off x="6449290" y="1857497"/>
            <a:ext cx="4918364" cy="472641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endParaRPr lang="it-IT" sz="2200" b="1" dirty="0"/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endParaRPr lang="it-IT" sz="2200" b="1" dirty="0"/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endParaRPr lang="it-IT" sz="2200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06FD98-50B0-420B-8A1D-F8B843550897}"/>
              </a:ext>
            </a:extLst>
          </p:cNvPr>
          <p:cNvSpPr txBox="1"/>
          <p:nvPr/>
        </p:nvSpPr>
        <p:spPr>
          <a:xfrm>
            <a:off x="8494083" y="3344733"/>
            <a:ext cx="374253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b="1" dirty="0"/>
          </a:p>
          <a:p>
            <a:r>
              <a:rPr lang="it-IT" b="1" dirty="0"/>
              <a:t>Tipologie di Residenza</a:t>
            </a:r>
          </a:p>
          <a:p>
            <a:endParaRPr lang="it-IT" b="1" dirty="0"/>
          </a:p>
          <a:p>
            <a:r>
              <a:rPr lang="it-IT" dirty="0"/>
              <a:t>virilocale</a:t>
            </a:r>
          </a:p>
          <a:p>
            <a:r>
              <a:rPr lang="it-IT" dirty="0"/>
              <a:t>uxorilocale</a:t>
            </a:r>
          </a:p>
          <a:p>
            <a:r>
              <a:rPr lang="it-IT" dirty="0" err="1"/>
              <a:t>avuncolare</a:t>
            </a:r>
            <a:endParaRPr lang="it-IT" dirty="0"/>
          </a:p>
          <a:p>
            <a:endParaRPr lang="it-IT" dirty="0"/>
          </a:p>
        </p:txBody>
      </p:sp>
      <p:sp>
        <p:nvSpPr>
          <p:cNvPr id="6" name="Rettangolo con due angoli in diagonale arrotondati 5">
            <a:extLst>
              <a:ext uri="{FF2B5EF4-FFF2-40B4-BE49-F238E27FC236}">
                <a16:creationId xmlns:a16="http://schemas.microsoft.com/office/drawing/2014/main" id="{53814FDB-E895-4F71-89AD-92C2A752DBC6}"/>
              </a:ext>
            </a:extLst>
          </p:cNvPr>
          <p:cNvSpPr/>
          <p:nvPr/>
        </p:nvSpPr>
        <p:spPr>
          <a:xfrm>
            <a:off x="8229600" y="3148552"/>
            <a:ext cx="3233394" cy="2404965"/>
          </a:xfrm>
          <a:prstGeom prst="round2Diag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5538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5AABD-86DC-4E17-BF75-572E2F71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4200" b="1" dirty="0"/>
              <a:t>Alleanze matrimoniali</a:t>
            </a:r>
            <a:endParaRPr lang="en-US" sz="42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81DE32-810C-4B61-A43F-F58DD78499B6}"/>
              </a:ext>
            </a:extLst>
          </p:cNvPr>
          <p:cNvSpPr txBox="1"/>
          <p:nvPr/>
        </p:nvSpPr>
        <p:spPr>
          <a:xfrm>
            <a:off x="622017" y="1929384"/>
            <a:ext cx="5221855" cy="482705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5715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endParaRPr lang="it-IT" sz="2200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179437-422D-4A4B-AEB4-063C0418D8A9}"/>
              </a:ext>
            </a:extLst>
          </p:cNvPr>
          <p:cNvSpPr txBox="1"/>
          <p:nvPr/>
        </p:nvSpPr>
        <p:spPr>
          <a:xfrm>
            <a:off x="207390" y="2780907"/>
            <a:ext cx="11547835" cy="472682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000" b="1" dirty="0"/>
              <a:t>ENDOGAMIA </a:t>
            </a:r>
            <a:r>
              <a:rPr lang="it-IT" sz="2000" b="1" dirty="0">
                <a:sym typeface="Wingdings" panose="05000000000000000000" pitchFamily="2" charset="2"/>
              </a:rPr>
              <a:t> individui interni al proprio gruppo                                   </a:t>
            </a:r>
            <a:endParaRPr lang="it-IT" sz="2000" b="1" dirty="0"/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000" b="1" dirty="0"/>
              <a:t>ESOGAMIA </a:t>
            </a:r>
            <a:r>
              <a:rPr lang="it-IT" sz="2000" b="1" dirty="0">
                <a:sym typeface="Wingdings" panose="05000000000000000000" pitchFamily="2" charset="2"/>
              </a:rPr>
              <a:t> individui esterni al proprio gruppo</a:t>
            </a:r>
            <a:endParaRPr lang="it-IT" sz="2000" b="1" dirty="0"/>
          </a:p>
          <a:p>
            <a:endParaRPr lang="it-IT" altLang="it-IT" b="1" dirty="0"/>
          </a:p>
          <a:p>
            <a:pPr marL="5715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200" dirty="0"/>
              <a:t>In gruppi unilineari esogamici, EGO potrà unirsi in matrimonio solo con i cugini incrociati, in quanto i paralleli fanno parte del suo stesso gruppo di discendenza.</a:t>
            </a:r>
          </a:p>
          <a:p>
            <a:pPr marL="5715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it-IT" sz="2200" dirty="0"/>
              <a:t>In gruppi unilineari endogamici EGO può unirsi in matrimonio tanto con i cugini paralleli quanto con gli incrociati </a:t>
            </a:r>
            <a:endParaRPr lang="it-IT" sz="2200" dirty="0">
              <a:cs typeface="Calibri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1BF183D-569A-4CFB-93C5-9CC4A47A8F57}"/>
              </a:ext>
            </a:extLst>
          </p:cNvPr>
          <p:cNvSpPr txBox="1"/>
          <p:nvPr/>
        </p:nvSpPr>
        <p:spPr>
          <a:xfrm>
            <a:off x="376286" y="1811287"/>
            <a:ext cx="1085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Principi che individuano i soggetti con i quali è possibile (oppure no) contrarre matrimonio</a:t>
            </a:r>
            <a:endParaRPr lang="it-IT" sz="2400" b="1" dirty="0"/>
          </a:p>
        </p:txBody>
      </p:sp>
      <p:pic>
        <p:nvPicPr>
          <p:cNvPr id="8" name="Immagine 7" descr="Immagine che contiene testo, orologio&#10;&#10;Descrizione generata automaticamente">
            <a:extLst>
              <a:ext uri="{FF2B5EF4-FFF2-40B4-BE49-F238E27FC236}">
                <a16:creationId xmlns:a16="http://schemas.microsoft.com/office/drawing/2014/main" id="{6349EDDD-A638-4531-8E6C-4C6982729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319" y="5051148"/>
            <a:ext cx="7602011" cy="1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35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8D93DA-2B38-4A67-86CF-E33E205BE6B6}"/>
              </a:ext>
            </a:extLst>
          </p:cNvPr>
          <p:cNvSpPr/>
          <p:nvPr/>
        </p:nvSpPr>
        <p:spPr>
          <a:xfrm>
            <a:off x="358317" y="319607"/>
            <a:ext cx="6344239" cy="65383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it-IT" sz="3600" b="1" dirty="0">
                <a:ea typeface="+mn-lt"/>
                <a:cs typeface="+mn-lt"/>
              </a:rPr>
              <a:t>Quali e quanti coniugi?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it-IT" sz="3600" b="1" dirty="0">
                <a:ea typeface="+mn-lt"/>
                <a:cs typeface="+mn-lt"/>
              </a:rPr>
              <a:t>Famiglia monogamica 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it-IT" sz="3600" b="1" dirty="0">
                <a:ea typeface="+mn-lt"/>
                <a:cs typeface="+mn-lt"/>
              </a:rPr>
              <a:t>VS poligamia</a:t>
            </a:r>
            <a:endParaRPr lang="en-US" dirty="0">
              <a:cs typeface="Calibri"/>
            </a:endParaRPr>
          </a:p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BC63DC9-3FAA-4CD7-8F09-3E267C356F49}"/>
              </a:ext>
            </a:extLst>
          </p:cNvPr>
          <p:cNvSpPr txBox="1"/>
          <p:nvPr/>
        </p:nvSpPr>
        <p:spPr>
          <a:xfrm>
            <a:off x="4854804" y="4496587"/>
            <a:ext cx="697887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>
              <a:ea typeface="+mn-lt"/>
              <a:cs typeface="+mn-lt"/>
            </a:endParaRPr>
          </a:p>
          <a:p>
            <a:endParaRPr lang="it-IT" sz="2000" dirty="0">
              <a:ea typeface="+mn-lt"/>
              <a:cs typeface="+mn-lt"/>
            </a:endParaRPr>
          </a:p>
          <a:p>
            <a:endParaRPr lang="it-IT" sz="2000" dirty="0">
              <a:ea typeface="+mn-lt"/>
              <a:cs typeface="+mn-lt"/>
            </a:endParaRPr>
          </a:p>
          <a:p>
            <a:endParaRPr lang="it-IT" sz="2000" dirty="0">
              <a:ea typeface="+mn-lt"/>
              <a:cs typeface="+mn-lt"/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10" name="Rectangle 4">
            <a:extLst>
              <a:ext uri="{FF2B5EF4-FFF2-40B4-BE49-F238E27FC236}">
                <a16:creationId xmlns:a16="http://schemas.microsoft.com/office/drawing/2014/main" id="{34BC18FB-2E08-4AC4-A568-F09CE851F4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1549140"/>
              </p:ext>
            </p:extLst>
          </p:nvPr>
        </p:nvGraphicFramePr>
        <p:xfrm>
          <a:off x="5052767" y="235670"/>
          <a:ext cx="7088275" cy="3301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magine 4" descr="Immagine che contiene testo, persona, inpiedi, posando&#10;&#10;Descrizione generata automaticamente">
            <a:extLst>
              <a:ext uri="{FF2B5EF4-FFF2-40B4-BE49-F238E27FC236}">
                <a16:creationId xmlns:a16="http://schemas.microsoft.com/office/drawing/2014/main" id="{8EB7A011-EA8E-43DD-8394-52142D9F34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6" r="-1370"/>
          <a:stretch/>
        </p:blipFill>
        <p:spPr>
          <a:xfrm>
            <a:off x="609604" y="2846894"/>
            <a:ext cx="3698135" cy="2568367"/>
          </a:xfrm>
          <a:prstGeom prst="rect">
            <a:avLst/>
          </a:prstGeom>
        </p:spPr>
      </p:pic>
      <p:pic>
        <p:nvPicPr>
          <p:cNvPr id="6" name="Immagine 5" descr="Immagine che contiene testo, persona, quotidiano, folla&#10;&#10;Descrizione generata automaticamente">
            <a:extLst>
              <a:ext uri="{FF2B5EF4-FFF2-40B4-BE49-F238E27FC236}">
                <a16:creationId xmlns:a16="http://schemas.microsoft.com/office/drawing/2014/main" id="{DF27AEE3-A676-4B39-BF84-2DAAA98A10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1">
            <a:off x="5375221" y="3588803"/>
            <a:ext cx="5823822" cy="291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47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5AABD-86DC-4E17-BF75-572E2F71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“</a:t>
            </a:r>
            <a:r>
              <a:rPr lang="en-US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Finzioni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procreative”</a:t>
            </a:r>
            <a:endParaRPr lang="en-US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81DE32-810C-4B61-A43F-F58DD78499B6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200" b="1" u="sng"/>
          </a:p>
          <a:p>
            <a:pPr marL="285750" indent="-2286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200">
              <a:cs typeface="Calibri"/>
            </a:endParaRPr>
          </a:p>
          <a:p>
            <a:pPr marL="285750" indent="-2286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marL="285750" indent="-2286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marL="285750" indent="-2286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20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0E41EA6-F5E4-480A-B7C7-A90AFCA7F9C4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50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99B37-07A1-4170-902F-715F60A82878}"/>
              </a:ext>
            </a:extLst>
          </p:cNvPr>
          <p:cNvSpPr txBox="1"/>
          <p:nvPr/>
        </p:nvSpPr>
        <p:spPr>
          <a:xfrm>
            <a:off x="320512" y="1819373"/>
            <a:ext cx="7550869" cy="67095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" dirty="0">
                <a:ea typeface="+mn-lt"/>
                <a:cs typeface="+mn-lt"/>
              </a:rPr>
              <a:t> </a:t>
            </a:r>
          </a:p>
          <a:p>
            <a:r>
              <a:rPr lang="it" sz="2000" dirty="0">
                <a:ea typeface="+mn-lt"/>
                <a:cs typeface="+mn-lt"/>
              </a:rPr>
              <a:t>Tra i Nuer (attuale Sud Sudan) studiati da Evans-Pritchard (1940): </a:t>
            </a:r>
          </a:p>
          <a:p>
            <a:endParaRPr lang="it" dirty="0">
              <a:ea typeface="+mn-lt"/>
              <a:cs typeface="+mn-lt"/>
            </a:endParaRPr>
          </a:p>
          <a:p>
            <a:r>
              <a:rPr lang="it-IT" sz="2000" dirty="0">
                <a:ea typeface="+mn-lt"/>
                <a:cs typeface="+mn-lt"/>
              </a:rPr>
              <a:t>1. La pratica del «matrimonio col fantasma»  </a:t>
            </a:r>
          </a:p>
          <a:p>
            <a:endParaRPr lang="it-IT" sz="2000" dirty="0">
              <a:ea typeface="+mn-lt"/>
              <a:cs typeface="+mn-lt"/>
            </a:endParaRPr>
          </a:p>
          <a:p>
            <a:r>
              <a:rPr lang="it-IT" sz="2000" dirty="0">
                <a:ea typeface="+mn-lt"/>
                <a:cs typeface="+mn-lt"/>
              </a:rPr>
              <a:t>2. Unioni tra due donne: donna sterile sposa altra donna che sceglie un uomo per procreare</a:t>
            </a:r>
          </a:p>
          <a:p>
            <a:endParaRPr lang="it-IT" sz="2000" dirty="0">
              <a:ea typeface="+mn-lt"/>
              <a:cs typeface="+mn-lt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it-IT" sz="2000" dirty="0">
                <a:ea typeface="+mn-lt"/>
                <a:cs typeface="+mn-lt"/>
              </a:rPr>
              <a:t>Pater VS </a:t>
            </a:r>
            <a:r>
              <a:rPr lang="it-IT" sz="2000" dirty="0" err="1">
                <a:ea typeface="+mn-lt"/>
                <a:cs typeface="+mn-lt"/>
              </a:rPr>
              <a:t>Genitor</a:t>
            </a:r>
            <a:endParaRPr lang="it-IT" sz="2000" dirty="0">
              <a:ea typeface="+mn-lt"/>
              <a:cs typeface="+mn-lt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it-IT" sz="2000" dirty="0">
                <a:ea typeface="+mn-lt"/>
                <a:cs typeface="+mn-lt"/>
              </a:rPr>
              <a:t>Assicurare la discendenza</a:t>
            </a:r>
          </a:p>
          <a:p>
            <a:endParaRPr lang="it-IT" sz="2000" dirty="0">
              <a:ea typeface="+mn-lt"/>
              <a:cs typeface="+mn-lt"/>
            </a:endParaRPr>
          </a:p>
          <a:p>
            <a:r>
              <a:rPr lang="it-IT" sz="2000" b="1" dirty="0"/>
              <a:t>Levirato</a:t>
            </a:r>
            <a:r>
              <a:rPr lang="it-IT" sz="2000" dirty="0"/>
              <a:t>: la moglie di un uomo defunto va in sposa al fratello di quest’ultimo. Il nuovo marito diviene tutore della donna e dei suoi figli </a:t>
            </a:r>
          </a:p>
          <a:p>
            <a:r>
              <a:rPr lang="it-IT" sz="2000" b="1" dirty="0"/>
              <a:t>Sororato</a:t>
            </a:r>
            <a:r>
              <a:rPr lang="it-IT" sz="2000" dirty="0"/>
              <a:t>: a un vedovo viene data in sposa la sorella della moglie defunta. Si pone così rimedio all’impossibilità da parte dell’uomo di generare prole e di infoltire i ranghi del suo gruppo</a:t>
            </a:r>
          </a:p>
          <a:p>
            <a:endParaRPr lang="it-IT" sz="2000" dirty="0">
              <a:ea typeface="+mn-lt"/>
              <a:cs typeface="+mn-lt"/>
            </a:endParaRPr>
          </a:p>
          <a:p>
            <a:endParaRPr lang="it-IT" sz="2000" dirty="0">
              <a:ea typeface="+mn-lt"/>
              <a:cs typeface="+mn-lt"/>
            </a:endParaRPr>
          </a:p>
          <a:p>
            <a:endParaRPr lang="it" sz="2000" dirty="0">
              <a:ea typeface="+mn-lt"/>
              <a:cs typeface="+mn-lt"/>
            </a:endParaRPr>
          </a:p>
          <a:p>
            <a:endParaRPr lang="it" dirty="0">
              <a:ea typeface="+mn-lt"/>
              <a:cs typeface="+mn-lt"/>
            </a:endParaRPr>
          </a:p>
          <a:p>
            <a:endParaRPr lang="it" dirty="0">
              <a:ea typeface="+mn-lt"/>
              <a:cs typeface="+mn-lt"/>
            </a:endParaRPr>
          </a:p>
          <a:p>
            <a:r>
              <a:rPr lang="it" dirty="0">
                <a:ea typeface="+mn-lt"/>
                <a:cs typeface="+mn-lt"/>
              </a:rPr>
              <a:t> </a:t>
            </a:r>
            <a:endParaRPr lang="en-US" dirty="0">
              <a:cs typeface="Calibri"/>
            </a:endParaRPr>
          </a:p>
        </p:txBody>
      </p:sp>
      <p:sp>
        <p:nvSpPr>
          <p:cNvPr id="5" name="Rettangolo con un angolo arrotondato 4">
            <a:extLst>
              <a:ext uri="{FF2B5EF4-FFF2-40B4-BE49-F238E27FC236}">
                <a16:creationId xmlns:a16="http://schemas.microsoft.com/office/drawing/2014/main" id="{E1203D2C-E0DC-4B57-BA68-DD6366282F37}"/>
              </a:ext>
            </a:extLst>
          </p:cNvPr>
          <p:cNvSpPr/>
          <p:nvPr/>
        </p:nvSpPr>
        <p:spPr>
          <a:xfrm>
            <a:off x="207390" y="5033912"/>
            <a:ext cx="8229600" cy="1824087"/>
          </a:xfrm>
          <a:prstGeom prst="round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Immagine che contiene inpiedi, gruppo, mammifero&#10;&#10;Descrizione generata automaticamente">
            <a:extLst>
              <a:ext uri="{FF2B5EF4-FFF2-40B4-BE49-F238E27FC236}">
                <a16:creationId xmlns:a16="http://schemas.microsoft.com/office/drawing/2014/main" id="{947A79EB-B9E6-445A-A348-8B6584EDE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503" y="2055814"/>
            <a:ext cx="3886985" cy="211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87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8D93DA-2B38-4A67-86CF-E33E205BE6B6}"/>
              </a:ext>
            </a:extLst>
          </p:cNvPr>
          <p:cNvSpPr/>
          <p:nvPr/>
        </p:nvSpPr>
        <p:spPr>
          <a:xfrm>
            <a:off x="358317" y="319607"/>
            <a:ext cx="6344239" cy="65383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it-IT" sz="3600" b="1" dirty="0">
                <a:ea typeface="+mn-lt"/>
                <a:cs typeface="+mn-lt"/>
              </a:rPr>
              <a:t>Di nuovo su sesso e genere: altri casi etnografici</a:t>
            </a:r>
            <a:endParaRPr lang="en-US" sz="2000" dirty="0">
              <a:cs typeface="Calibri"/>
            </a:endParaRPr>
          </a:p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4A7FB3F-1B09-48F1-8880-F21B0D202FC2}"/>
              </a:ext>
            </a:extLst>
          </p:cNvPr>
          <p:cNvSpPr txBox="1"/>
          <p:nvPr/>
        </p:nvSpPr>
        <p:spPr>
          <a:xfrm>
            <a:off x="433633" y="2906448"/>
            <a:ext cx="7670084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000" dirty="0">
                <a:ea typeface="+mn-lt"/>
                <a:cs typeface="+mn-lt"/>
              </a:rPr>
              <a:t>1. </a:t>
            </a:r>
            <a:r>
              <a:rPr lang="it-IT" sz="2000" b="1" dirty="0">
                <a:ea typeface="+mn-lt"/>
                <a:cs typeface="+mn-lt"/>
              </a:rPr>
              <a:t>Donne «</a:t>
            </a:r>
            <a:r>
              <a:rPr lang="it-IT" sz="2000" b="1" dirty="0" err="1">
                <a:ea typeface="+mn-lt"/>
                <a:cs typeface="+mn-lt"/>
              </a:rPr>
              <a:t>Burrnesh</a:t>
            </a:r>
            <a:r>
              <a:rPr lang="it-IT" sz="2000" b="1" dirty="0">
                <a:ea typeface="+mn-lt"/>
                <a:cs typeface="+mn-lt"/>
              </a:rPr>
              <a:t>» </a:t>
            </a:r>
            <a:r>
              <a:rPr lang="it-IT" sz="2000" dirty="0">
                <a:ea typeface="+mn-lt"/>
                <a:cs typeface="+mn-lt"/>
              </a:rPr>
              <a:t>(Albania del nord e Kosovo) studiate da Antonia Young </a:t>
            </a:r>
            <a:r>
              <a:rPr lang="it-IT" sz="2000" dirty="0">
                <a:ea typeface="+mn-lt"/>
                <a:cs typeface="+mn-lt"/>
                <a:sym typeface="Wingdings" panose="05000000000000000000" pitchFamily="2" charset="2"/>
              </a:rPr>
              <a:t> donne che ricoprono un ruolo maschile e vengono riconosciute come tali dal </a:t>
            </a:r>
            <a:r>
              <a:rPr lang="it-IT" sz="2000" dirty="0" err="1">
                <a:ea typeface="+mn-lt"/>
                <a:cs typeface="+mn-lt"/>
                <a:sym typeface="Wingdings" panose="05000000000000000000" pitchFamily="2" charset="2"/>
              </a:rPr>
              <a:t>kanun</a:t>
            </a:r>
            <a:r>
              <a:rPr lang="it-IT" sz="2000" dirty="0">
                <a:ea typeface="+mn-lt"/>
                <a:cs typeface="+mn-lt"/>
                <a:sym typeface="Wingdings" panose="05000000000000000000" pitchFamily="2" charset="2"/>
              </a:rPr>
              <a:t> – codice </a:t>
            </a:r>
            <a:endParaRPr lang="it-IT" sz="2000" dirty="0">
              <a:ea typeface="+mn-lt"/>
              <a:cs typeface="+mn-lt"/>
            </a:endParaRPr>
          </a:p>
          <a:p>
            <a:r>
              <a:rPr lang="it-IT" sz="2000" dirty="0">
                <a:ea typeface="+mn-lt"/>
                <a:cs typeface="+mn-lt"/>
              </a:rPr>
              <a:t>Motivi: salvare la famiglia da un vuoto di status; in seguito a rifiuto di un matrimonio per evitare la faida: modo per celare omosessualità</a:t>
            </a:r>
          </a:p>
          <a:p>
            <a:r>
              <a:rPr lang="it-IT" sz="2000" dirty="0">
                <a:ea typeface="+mn-lt"/>
                <a:cs typeface="+mn-lt"/>
              </a:rPr>
              <a:t>Oggi sono 30. </a:t>
            </a:r>
          </a:p>
          <a:p>
            <a:endParaRPr lang="it-IT" sz="2000" dirty="0">
              <a:ea typeface="+mn-lt"/>
              <a:cs typeface="+mn-lt"/>
            </a:endParaRPr>
          </a:p>
          <a:p>
            <a:r>
              <a:rPr lang="it-IT" sz="2000" dirty="0">
                <a:ea typeface="+mn-lt"/>
                <a:cs typeface="+mn-lt"/>
              </a:rPr>
              <a:t>2. </a:t>
            </a:r>
            <a:r>
              <a:rPr lang="it-IT" sz="2000" b="1" dirty="0">
                <a:ea typeface="+mn-lt"/>
                <a:cs typeface="+mn-lt"/>
              </a:rPr>
              <a:t>«Two </a:t>
            </a:r>
            <a:r>
              <a:rPr lang="it-IT" sz="2000" b="1" dirty="0" err="1">
                <a:ea typeface="+mn-lt"/>
                <a:cs typeface="+mn-lt"/>
              </a:rPr>
              <a:t>spirits</a:t>
            </a:r>
            <a:r>
              <a:rPr lang="it-IT" sz="2000" dirty="0">
                <a:ea typeface="+mn-lt"/>
                <a:cs typeface="+mn-lt"/>
              </a:rPr>
              <a:t>» tra i nativi americani: figure che incarnano elementi maschili e femminili, possono ricoprire cariche religiose e cerimoniali</a:t>
            </a:r>
          </a:p>
          <a:p>
            <a:endParaRPr lang="it-IT" sz="2000" dirty="0">
              <a:ea typeface="+mn-lt"/>
              <a:cs typeface="+mn-lt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BC63DC9-3FAA-4CD7-8F09-3E267C356F49}"/>
              </a:ext>
            </a:extLst>
          </p:cNvPr>
          <p:cNvSpPr txBox="1"/>
          <p:nvPr/>
        </p:nvSpPr>
        <p:spPr>
          <a:xfrm>
            <a:off x="6094476" y="4253658"/>
            <a:ext cx="57392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>
              <a:ea typeface="+mn-lt"/>
              <a:cs typeface="+mn-lt"/>
            </a:endParaRPr>
          </a:p>
          <a:p>
            <a:endParaRPr lang="it-IT" sz="2000" dirty="0">
              <a:ea typeface="+mn-lt"/>
              <a:cs typeface="+mn-lt"/>
            </a:endParaRPr>
          </a:p>
          <a:p>
            <a:endParaRPr lang="it-IT" sz="2000" dirty="0">
              <a:ea typeface="+mn-lt"/>
              <a:cs typeface="+mn-lt"/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6" name="Immagine 5" descr="Immagine che contiene erba, esterni, persona, inpiedi&#10;&#10;Descrizione generata automaticamente">
            <a:extLst>
              <a:ext uri="{FF2B5EF4-FFF2-40B4-BE49-F238E27FC236}">
                <a16:creationId xmlns:a16="http://schemas.microsoft.com/office/drawing/2014/main" id="{50D5232C-56BF-4953-B6F7-71028D929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986" y="968151"/>
            <a:ext cx="3223967" cy="524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48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8D93DA-2B38-4A67-86CF-E33E205BE6B6}"/>
              </a:ext>
            </a:extLst>
          </p:cNvPr>
          <p:cNvSpPr/>
          <p:nvPr/>
        </p:nvSpPr>
        <p:spPr>
          <a:xfrm>
            <a:off x="216816" y="424209"/>
            <a:ext cx="11755225" cy="1989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400" b="1" i="1" dirty="0"/>
              <a:t>Come </a:t>
            </a:r>
            <a:r>
              <a:rPr lang="en-US" sz="3400" b="1" i="1" dirty="0" err="1"/>
              <a:t>cambiano</a:t>
            </a:r>
            <a:r>
              <a:rPr lang="en-US" sz="3400" b="1" i="1" dirty="0"/>
              <a:t> le </a:t>
            </a:r>
            <a:r>
              <a:rPr lang="en-US" sz="3400" b="1" i="1" dirty="0" err="1"/>
              <a:t>famiglie</a:t>
            </a:r>
            <a:r>
              <a:rPr lang="en-US" sz="3400" b="1" i="1" dirty="0"/>
              <a:t> in Italia?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400" b="1" i="1" dirty="0"/>
          </a:p>
          <a:p>
            <a:pPr marL="3657600" lvl="7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err="1"/>
              <a:t>Aumento</a:t>
            </a:r>
            <a:r>
              <a:rPr lang="en-US" sz="2400" b="1" dirty="0"/>
              <a:t> </a:t>
            </a:r>
            <a:r>
              <a:rPr lang="en-US" sz="2400" b="1" dirty="0" err="1"/>
              <a:t>dei</a:t>
            </a:r>
            <a:r>
              <a:rPr lang="en-US" sz="2400" b="1" dirty="0"/>
              <a:t> </a:t>
            </a:r>
            <a:r>
              <a:rPr lang="en-US" sz="2400" b="1" dirty="0" err="1"/>
              <a:t>riti</a:t>
            </a:r>
            <a:r>
              <a:rPr lang="en-US" sz="2400" b="1" dirty="0"/>
              <a:t> </a:t>
            </a:r>
            <a:r>
              <a:rPr lang="en-US" sz="2400" b="1" dirty="0" err="1"/>
              <a:t>civili</a:t>
            </a:r>
            <a:endParaRPr lang="en-US" sz="2400" b="1" dirty="0"/>
          </a:p>
          <a:p>
            <a:pPr marL="3657600" lvl="7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err="1"/>
              <a:t>Aumento</a:t>
            </a:r>
            <a:r>
              <a:rPr lang="en-US" sz="2400" b="1" dirty="0"/>
              <a:t> </a:t>
            </a:r>
            <a:r>
              <a:rPr lang="en-US" sz="2400" b="1" dirty="0" err="1"/>
              <a:t>delle</a:t>
            </a:r>
            <a:r>
              <a:rPr lang="en-US" sz="2400" b="1" dirty="0"/>
              <a:t> </a:t>
            </a:r>
            <a:r>
              <a:rPr lang="en-US" sz="2400" b="1" dirty="0" err="1"/>
              <a:t>unioni</a:t>
            </a:r>
            <a:r>
              <a:rPr lang="en-US" sz="2400" b="1" dirty="0"/>
              <a:t> di </a:t>
            </a:r>
            <a:r>
              <a:rPr lang="en-US" sz="2400" b="1" dirty="0" err="1"/>
              <a:t>fatto</a:t>
            </a:r>
            <a:r>
              <a:rPr lang="en-US" sz="2400" b="1" dirty="0"/>
              <a:t> (dal 2018)</a:t>
            </a:r>
          </a:p>
          <a:p>
            <a:pPr marL="3657600" lvl="7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2 </a:t>
            </a:r>
            <a:r>
              <a:rPr lang="en-US" sz="2400" b="1" dirty="0" err="1"/>
              <a:t>matrimoni</a:t>
            </a:r>
            <a:r>
              <a:rPr lang="en-US" sz="2400" b="1" dirty="0"/>
              <a:t> </a:t>
            </a:r>
            <a:r>
              <a:rPr lang="en-US" sz="2400" b="1" dirty="0" err="1"/>
              <a:t>su</a:t>
            </a:r>
            <a:r>
              <a:rPr lang="en-US" sz="2400" b="1" dirty="0"/>
              <a:t> 10 con un </a:t>
            </a:r>
            <a:r>
              <a:rPr lang="en-US" sz="2400" b="1" dirty="0" err="1"/>
              <a:t>coniuge</a:t>
            </a:r>
            <a:r>
              <a:rPr lang="en-US" sz="2400" b="1" dirty="0"/>
              <a:t> non </a:t>
            </a:r>
            <a:r>
              <a:rPr lang="en-US" sz="2400" b="1" dirty="0" err="1"/>
              <a:t>italiano</a:t>
            </a:r>
            <a:endParaRPr lang="en-US" sz="2400" b="1" dirty="0"/>
          </a:p>
          <a:p>
            <a:pPr marL="3657600" lvl="7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err="1"/>
              <a:t>Diminuzione</a:t>
            </a:r>
            <a:r>
              <a:rPr lang="en-US" sz="2400" b="1" dirty="0"/>
              <a:t> </a:t>
            </a:r>
            <a:r>
              <a:rPr lang="en-US" sz="2400" b="1" dirty="0" err="1"/>
              <a:t>natalità</a:t>
            </a:r>
            <a:endParaRPr lang="en-US" sz="2400" b="1" dirty="0"/>
          </a:p>
          <a:p>
            <a:pPr marL="3657600" lvl="7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err="1"/>
              <a:t>Aumento</a:t>
            </a:r>
            <a:r>
              <a:rPr lang="en-US" sz="2400" b="1" dirty="0"/>
              <a:t> </a:t>
            </a:r>
            <a:r>
              <a:rPr lang="en-US" sz="2400" b="1" dirty="0" err="1"/>
              <a:t>età</a:t>
            </a:r>
            <a:r>
              <a:rPr lang="en-US" sz="2400" b="1" dirty="0"/>
              <a:t> </a:t>
            </a:r>
            <a:r>
              <a:rPr lang="en-US" sz="2400" b="1" dirty="0" err="1"/>
              <a:t>dei</a:t>
            </a:r>
            <a:r>
              <a:rPr lang="en-US" sz="2400" b="1" dirty="0"/>
              <a:t> </a:t>
            </a:r>
            <a:r>
              <a:rPr lang="en-US" sz="2400" b="1" dirty="0" err="1"/>
              <a:t>coniugi</a:t>
            </a:r>
            <a:endParaRPr lang="en-US" sz="2400" dirty="0"/>
          </a:p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1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1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D7B50A2-4A44-40BE-A8AA-57CAC9A5D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0" y="2742397"/>
            <a:ext cx="4968815" cy="3291840"/>
          </a:xfrm>
          <a:prstGeom prst="rect">
            <a:avLst/>
          </a:prstGeom>
        </p:spPr>
      </p:pic>
      <p:sp>
        <p:nvSpPr>
          <p:cNvPr id="56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A5244D4-5B14-42F6-8752-84E82B99D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484" y="3076336"/>
            <a:ext cx="4974336" cy="262396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BC63DC9-3FAA-4CD7-8F09-3E267C356F49}"/>
              </a:ext>
            </a:extLst>
          </p:cNvPr>
          <p:cNvSpPr txBox="1"/>
          <p:nvPr/>
        </p:nvSpPr>
        <p:spPr>
          <a:xfrm>
            <a:off x="6096000" y="4303238"/>
            <a:ext cx="57392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it-IT" sz="200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endParaRPr lang="it-IT" sz="200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endParaRPr lang="it-IT" sz="2000"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endParaRPr lang="it-IT"/>
          </a:p>
          <a:p>
            <a:pPr>
              <a:spcAft>
                <a:spcPts val="600"/>
              </a:spcAft>
            </a:pPr>
            <a:endParaRPr lang="it-IT"/>
          </a:p>
          <a:p>
            <a:pPr>
              <a:spcAft>
                <a:spcPts val="600"/>
              </a:spcAft>
            </a:pPr>
            <a:endParaRPr lang="it-IT"/>
          </a:p>
          <a:p>
            <a:pPr>
              <a:spcAft>
                <a:spcPts val="600"/>
              </a:spcAft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15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8D93DA-2B38-4A67-86CF-E33E205BE6B6}"/>
              </a:ext>
            </a:extLst>
          </p:cNvPr>
          <p:cNvSpPr/>
          <p:nvPr/>
        </p:nvSpPr>
        <p:spPr>
          <a:xfrm>
            <a:off x="358317" y="319607"/>
            <a:ext cx="6344239" cy="65383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it-IT" sz="3600" b="1" dirty="0">
                <a:ea typeface="+mn-lt"/>
                <a:cs typeface="+mn-lt"/>
              </a:rPr>
              <a:t>Adozioni, biotecnologie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it-IT" sz="3600" b="1" dirty="0">
                <a:ea typeface="+mn-lt"/>
                <a:cs typeface="+mn-lt"/>
              </a:rPr>
              <a:t>e altre «finzioni»</a:t>
            </a:r>
            <a:endParaRPr lang="en-US" sz="2000" dirty="0">
              <a:cs typeface="Calibri"/>
            </a:endParaRPr>
          </a:p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4A7FB3F-1B09-48F1-8880-F21B0D202FC2}"/>
              </a:ext>
            </a:extLst>
          </p:cNvPr>
          <p:cNvSpPr txBox="1"/>
          <p:nvPr/>
        </p:nvSpPr>
        <p:spPr>
          <a:xfrm>
            <a:off x="306145" y="2924889"/>
            <a:ext cx="6160643" cy="37240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000" dirty="0">
                <a:ea typeface="+mn-lt"/>
                <a:cs typeface="+mn-lt"/>
              </a:rPr>
              <a:t>Genitorialità «sociali»: affido e adozione</a:t>
            </a:r>
          </a:p>
          <a:p>
            <a:endParaRPr lang="it-IT" sz="2000" dirty="0">
              <a:ea typeface="+mn-lt"/>
              <a:cs typeface="+mn-lt"/>
            </a:endParaRPr>
          </a:p>
          <a:p>
            <a:r>
              <a:rPr lang="it-IT" sz="2000" dirty="0">
                <a:ea typeface="+mn-lt"/>
                <a:cs typeface="+mn-lt"/>
              </a:rPr>
              <a:t>Omosessualità e famiglie omogenitoriali</a:t>
            </a:r>
          </a:p>
          <a:p>
            <a:endParaRPr lang="it-IT" sz="2000" dirty="0">
              <a:ea typeface="+mn-lt"/>
              <a:cs typeface="+mn-lt"/>
            </a:endParaRPr>
          </a:p>
          <a:p>
            <a:r>
              <a:rPr lang="it-IT" sz="2000" dirty="0">
                <a:ea typeface="+mn-lt"/>
                <a:cs typeface="+mn-lt"/>
              </a:rPr>
              <a:t>Fecondazioni medicalmente assistita</a:t>
            </a:r>
          </a:p>
          <a:p>
            <a:endParaRPr lang="it-IT" sz="2000" dirty="0">
              <a:ea typeface="+mn-lt"/>
              <a:cs typeface="+mn-lt"/>
            </a:endParaRPr>
          </a:p>
          <a:p>
            <a:r>
              <a:rPr lang="it-IT" sz="2000" dirty="0">
                <a:ea typeface="+mn-lt"/>
                <a:cs typeface="+mn-lt"/>
              </a:rPr>
              <a:t>Maternità surrogata</a:t>
            </a:r>
          </a:p>
          <a:p>
            <a:endParaRPr lang="it-IT" sz="2000" dirty="0">
              <a:ea typeface="+mn-lt"/>
              <a:cs typeface="+mn-lt"/>
            </a:endParaRPr>
          </a:p>
          <a:p>
            <a:r>
              <a:rPr lang="it-IT" sz="2000" dirty="0">
                <a:ea typeface="+mn-lt"/>
                <a:cs typeface="+mn-lt"/>
              </a:rPr>
              <a:t>Pratiche di «circolazione dei bambini» (es. Madagascar)</a:t>
            </a:r>
          </a:p>
          <a:p>
            <a:endParaRPr lang="it-IT" sz="2000" dirty="0">
              <a:ea typeface="+mn-lt"/>
              <a:cs typeface="+mn-lt"/>
            </a:endParaRPr>
          </a:p>
          <a:p>
            <a:r>
              <a:rPr lang="it-IT" sz="2000" dirty="0">
                <a:ea typeface="+mn-lt"/>
                <a:cs typeface="+mn-lt"/>
              </a:rPr>
              <a:t>…….</a:t>
            </a:r>
            <a:r>
              <a:rPr lang="it-IT" sz="2000" i="1" dirty="0">
                <a:ea typeface="+mn-lt"/>
                <a:cs typeface="+mn-lt"/>
              </a:rPr>
              <a:t>innovazioni che non lo sono veramente </a:t>
            </a:r>
            <a:r>
              <a:rPr lang="it-IT" sz="2000" dirty="0">
                <a:ea typeface="+mn-lt"/>
                <a:cs typeface="+mn-lt"/>
              </a:rPr>
              <a:t>(F. </a:t>
            </a:r>
            <a:r>
              <a:rPr lang="it-IT" sz="2000" dirty="0" err="1">
                <a:ea typeface="+mn-lt"/>
                <a:cs typeface="+mn-lt"/>
              </a:rPr>
              <a:t>Héritier</a:t>
            </a:r>
            <a:r>
              <a:rPr lang="it-IT" sz="2000" dirty="0">
                <a:ea typeface="+mn-lt"/>
                <a:cs typeface="+mn-lt"/>
              </a:rPr>
              <a:t>)</a:t>
            </a:r>
          </a:p>
          <a:p>
            <a:endParaRPr lang="it" sz="1600" dirty="0">
              <a:cs typeface="Calibri"/>
            </a:endParaRPr>
          </a:p>
        </p:txBody>
      </p:sp>
      <p:pic>
        <p:nvPicPr>
          <p:cNvPr id="7" name="Immagine 6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45440729-3C5D-4A21-B507-CF9DE54C8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757" y="306359"/>
            <a:ext cx="2329843" cy="3122641"/>
          </a:xfrm>
          <a:prstGeom prst="rect">
            <a:avLst/>
          </a:prstGeom>
        </p:spPr>
      </p:pic>
      <p:pic>
        <p:nvPicPr>
          <p:cNvPr id="11" name="Immagine 10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0B7C020A-4856-4634-9C69-9D116C278C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17" y="1164886"/>
            <a:ext cx="3302767" cy="1880536"/>
          </a:xfrm>
          <a:prstGeom prst="rect">
            <a:avLst/>
          </a:prstGeom>
        </p:spPr>
      </p:pic>
      <p:pic>
        <p:nvPicPr>
          <p:cNvPr id="15" name="Immagine 14" descr="Immagine che contiene testo, esterni&#10;&#10;Descrizione generata automaticamente">
            <a:extLst>
              <a:ext uri="{FF2B5EF4-FFF2-40B4-BE49-F238E27FC236}">
                <a16:creationId xmlns:a16="http://schemas.microsoft.com/office/drawing/2014/main" id="{CB92B4C3-13CD-418C-B36E-BFDD86981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757" y="3827282"/>
            <a:ext cx="2390775" cy="212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0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5AABD-86DC-4E17-BF75-572E2F71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8362519" cy="77983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z="4000" b="1" dirty="0"/>
              <a:t>Introduzione all’antropologia culturale</a:t>
            </a:r>
            <a:r>
              <a:rPr lang="en-US" sz="4000" b="1" dirty="0"/>
              <a:t> </a:t>
            </a: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0E41EA6-F5E4-480A-B7C7-A90AFCA7F9C4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50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6E074F-46A0-41CA-9714-EE8DD44C12E6}"/>
              </a:ext>
            </a:extLst>
          </p:cNvPr>
          <p:cNvSpPr txBox="1"/>
          <p:nvPr/>
        </p:nvSpPr>
        <p:spPr>
          <a:xfrm>
            <a:off x="285750" y="2751535"/>
            <a:ext cx="11391900" cy="60631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Char char="-"/>
            </a:pPr>
            <a:r>
              <a:rPr lang="it-IT" sz="2800" dirty="0" err="1">
                <a:cs typeface="Calibri"/>
              </a:rPr>
              <a:t>Antropo</a:t>
            </a:r>
            <a:r>
              <a:rPr lang="it-IT" sz="2800" dirty="0">
                <a:cs typeface="Calibri"/>
              </a:rPr>
              <a:t>-poiesi</a:t>
            </a:r>
          </a:p>
          <a:p>
            <a:pPr marL="457200" indent="-457200">
              <a:buFontTx/>
              <a:buChar char="-"/>
            </a:pPr>
            <a:r>
              <a:rPr lang="it-IT" sz="2800" dirty="0">
                <a:cs typeface="Calibri"/>
              </a:rPr>
              <a:t>Identità/alterità, corpo e incorporazione</a:t>
            </a:r>
          </a:p>
          <a:p>
            <a:pPr marL="457200" indent="-457200">
              <a:buFontTx/>
              <a:buChar char="-"/>
            </a:pPr>
            <a:r>
              <a:rPr lang="it-IT" sz="2800" dirty="0">
                <a:cs typeface="Calibri"/>
              </a:rPr>
              <a:t>Sesso e genere</a:t>
            </a:r>
          </a:p>
          <a:p>
            <a:pPr marL="457200" indent="-457200">
              <a:buFontTx/>
              <a:buChar char="-"/>
            </a:pPr>
            <a:r>
              <a:rPr lang="it-IT" sz="2800" dirty="0">
                <a:cs typeface="Calibri"/>
              </a:rPr>
              <a:t>Parentela in antropologia</a:t>
            </a:r>
          </a:p>
          <a:p>
            <a:pPr marL="457200" indent="-457200">
              <a:buFontTx/>
              <a:buChar char="-"/>
            </a:pPr>
            <a:r>
              <a:rPr lang="it-IT" sz="2800" dirty="0">
                <a:cs typeface="Calibri"/>
              </a:rPr>
              <a:t>Tipologie di famiglie</a:t>
            </a:r>
          </a:p>
          <a:p>
            <a:pPr marL="457200" indent="-457200">
              <a:buFontTx/>
              <a:buChar char="-"/>
            </a:pPr>
            <a:r>
              <a:rPr lang="it-IT" sz="2800" dirty="0">
                <a:cs typeface="Calibri"/>
              </a:rPr>
              <a:t>«Contro natura»</a:t>
            </a:r>
          </a:p>
          <a:p>
            <a:pPr marL="457200" indent="-457200">
              <a:buFontTx/>
              <a:buChar char="-"/>
            </a:pPr>
            <a:r>
              <a:rPr lang="it-IT" sz="2800" dirty="0">
                <a:cs typeface="Calibri"/>
              </a:rPr>
              <a:t>Conclusioni</a:t>
            </a:r>
          </a:p>
          <a:p>
            <a:pPr marL="457200" indent="-457200">
              <a:buFontTx/>
              <a:buChar char="-"/>
            </a:pPr>
            <a:endParaRPr lang="it-IT" sz="2800" dirty="0">
              <a:cs typeface="Calibri"/>
            </a:endParaRPr>
          </a:p>
          <a:p>
            <a:pPr marL="457200" indent="-457200">
              <a:buFontTx/>
              <a:buChar char="-"/>
            </a:pPr>
            <a:endParaRPr lang="it-IT" sz="2800" dirty="0">
              <a:cs typeface="Calibri"/>
            </a:endParaRPr>
          </a:p>
          <a:p>
            <a:endParaRPr lang="it-IT" sz="2800" dirty="0">
              <a:cs typeface="Calibri"/>
            </a:endParaRPr>
          </a:p>
          <a:p>
            <a:endParaRPr lang="it-IT" dirty="0">
              <a:cs typeface="Calibri"/>
            </a:endParaRPr>
          </a:p>
          <a:p>
            <a:endParaRPr lang="it-IT" dirty="0">
              <a:cs typeface="Calibri"/>
            </a:endParaRPr>
          </a:p>
          <a:p>
            <a:endParaRPr lang="it-IT" dirty="0">
              <a:cs typeface="Calibri"/>
            </a:endParaRPr>
          </a:p>
          <a:p>
            <a:endParaRPr lang="it-IT" dirty="0">
              <a:cs typeface="Calibri"/>
            </a:endParaRPr>
          </a:p>
          <a:p>
            <a:endParaRPr lang="it-IT" dirty="0">
              <a:cs typeface="Calibri"/>
            </a:endParaRPr>
          </a:p>
          <a:p>
            <a:endParaRPr lang="it-IT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76CC29-C3F0-4BCD-A438-A01477963D59}"/>
              </a:ext>
            </a:extLst>
          </p:cNvPr>
          <p:cNvSpPr txBox="1"/>
          <p:nvPr/>
        </p:nvSpPr>
        <p:spPr>
          <a:xfrm>
            <a:off x="757237" y="1531358"/>
            <a:ext cx="10448925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200" i="1" dirty="0">
                <a:ea typeface="+mn-lt"/>
                <a:cs typeface="+mn-lt"/>
              </a:rPr>
              <a:t>Cosa faremo oggi?</a:t>
            </a:r>
            <a:endParaRPr lang="en-US" sz="3200" i="1" dirty="0">
              <a:ea typeface="+mn-lt"/>
              <a:cs typeface="+mn-lt"/>
            </a:endParaRPr>
          </a:p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6388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3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5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7129322-AB00-4EB8-BCF4-5F65DD4B27DB}"/>
              </a:ext>
            </a:extLst>
          </p:cNvPr>
          <p:cNvSpPr txBox="1"/>
          <p:nvPr/>
        </p:nvSpPr>
        <p:spPr>
          <a:xfrm>
            <a:off x="640080" y="2809063"/>
            <a:ext cx="5455920" cy="557106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CONCLUSIONI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latin typeface="+mj-lt"/>
              <a:ea typeface="+mj-ea"/>
              <a:cs typeface="+mj-cs"/>
            </a:endParaRPr>
          </a:p>
          <a:p>
            <a:pPr marL="342900" indent="-3429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it-IT" sz="2400" dirty="0"/>
              <a:t>Tensione tra dato biologico e carattere socio-culturale dei legami </a:t>
            </a:r>
          </a:p>
          <a:p>
            <a:pPr marL="342900" indent="-3429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it-IT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Passaggio da </a:t>
            </a:r>
            <a:r>
              <a:rPr lang="it-IT" sz="24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kinship</a:t>
            </a:r>
            <a:r>
              <a:rPr lang="it-IT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it-IT" sz="2400" b="1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relatedness</a:t>
            </a:r>
            <a:r>
              <a:rPr lang="it-IT" sz="2400" b="1" dirty="0">
                <a:latin typeface="+mj-lt"/>
                <a:ea typeface="+mj-ea"/>
                <a:cs typeface="+mj-cs"/>
              </a:rPr>
              <a:t>: focus da norme e strutture a relazioni e creazioni sociali</a:t>
            </a:r>
          </a:p>
          <a:p>
            <a:pPr marL="342900" indent="-3429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it-IT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Decostruzione di istituzioni pensate come «naturali»</a:t>
            </a:r>
          </a:p>
          <a:p>
            <a:pPr marL="342900" indent="-3429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it-IT" sz="2400" b="1" dirty="0">
                <a:latin typeface="+mj-lt"/>
                <a:ea typeface="+mj-ea"/>
                <a:cs typeface="+mj-cs"/>
              </a:rPr>
              <a:t>Differenza come strumento di potere</a:t>
            </a: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magine 2" descr="Immagine che contiene testo, lavagnabianca&#10;&#10;Descrizione generata automaticamente">
            <a:extLst>
              <a:ext uri="{FF2B5EF4-FFF2-40B4-BE49-F238E27FC236}">
                <a16:creationId xmlns:a16="http://schemas.microsoft.com/office/drawing/2014/main" id="{32A09478-BA63-4FE0-B923-D63DBBB2A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661" y="1067673"/>
            <a:ext cx="3908061" cy="55710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8D93DA-2B38-4A67-86CF-E33E205BE6B6}"/>
              </a:ext>
            </a:extLst>
          </p:cNvPr>
          <p:cNvSpPr/>
          <p:nvPr/>
        </p:nvSpPr>
        <p:spPr>
          <a:xfrm>
            <a:off x="4965431" y="2215302"/>
            <a:ext cx="6586489" cy="4515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defRPr/>
            </a:pPr>
            <a:endParaRPr lang="en-US" altLang="en-US" sz="1700" b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defRPr/>
            </a:pPr>
            <a:endParaRPr lang="it-IT" altLang="en-US" sz="2400" dirty="0"/>
          </a:p>
          <a:p>
            <a:pPr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/>
              <a:defRPr/>
            </a:pPr>
            <a:endParaRPr lang="en-US" altLang="en-US" sz="1700" b="1" dirty="0"/>
          </a:p>
          <a:p>
            <a:pPr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/>
              <a:defRPr/>
            </a:pPr>
            <a:r>
              <a:rPr lang="en-US" sz="1700" dirty="0"/>
              <a:t>                                                                                                                        </a:t>
            </a:r>
            <a:endParaRPr lang="en-US" sz="170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7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7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2183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7129322-AB00-4EB8-BCF4-5F65DD4B27DB}"/>
              </a:ext>
            </a:extLst>
          </p:cNvPr>
          <p:cNvSpPr txBox="1"/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atin typeface="+mj-lt"/>
                <a:ea typeface="+mj-ea"/>
                <a:cs typeface="+mj-cs"/>
              </a:rPr>
              <a:t>Per approfondire</a:t>
            </a:r>
            <a:endParaRPr lang="en-US" sz="4400"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8D93DA-2B38-4A67-86CF-E33E205BE6B6}"/>
              </a:ext>
            </a:extLst>
          </p:cNvPr>
          <p:cNvSpPr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defRPr/>
            </a:pPr>
            <a:endParaRPr lang="en-US" altLang="en-US" sz="2000" b="1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45000"/>
              <a:defRPr/>
            </a:pPr>
            <a:r>
              <a:rPr lang="it-IT" altLang="en-US" sz="2000" dirty="0"/>
              <a:t>Remotti F., 2008, </a:t>
            </a:r>
            <a:r>
              <a:rPr lang="it-IT" altLang="en-US" sz="2000" i="1" dirty="0"/>
              <a:t>Contro natura. Una lettera al Papa</a:t>
            </a:r>
            <a:r>
              <a:rPr lang="it-IT" altLang="en-US" sz="2000" dirty="0"/>
              <a:t>, Laterza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45000"/>
              <a:defRPr/>
            </a:pPr>
            <a:endParaRPr lang="it-IT" altLang="en-US" sz="20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45000"/>
              <a:defRPr/>
            </a:pPr>
            <a:r>
              <a:rPr lang="it-IT" altLang="en-US" sz="2000" dirty="0"/>
              <a:t>Evans-</a:t>
            </a:r>
            <a:r>
              <a:rPr lang="it-IT" altLang="en-US" sz="2000" dirty="0" err="1"/>
              <a:t>Pritchard</a:t>
            </a:r>
            <a:r>
              <a:rPr lang="it-IT" altLang="en-US" sz="2000" dirty="0"/>
              <a:t> E</a:t>
            </a:r>
            <a:r>
              <a:rPr lang="it-IT" altLang="en-US" sz="2000"/>
              <a:t>., 2015, </a:t>
            </a:r>
            <a:r>
              <a:rPr lang="it-IT" altLang="en-US" sz="2000" i="1"/>
              <a:t>I </a:t>
            </a:r>
            <a:r>
              <a:rPr lang="it-IT" altLang="en-US" sz="2000" i="1" dirty="0"/>
              <a:t>Nuer. Un’anarchia ordinata</a:t>
            </a:r>
            <a:r>
              <a:rPr lang="it-IT" altLang="en-US" sz="2000" dirty="0"/>
              <a:t>, Franco Angeli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45000"/>
              <a:defRPr/>
            </a:pPr>
            <a:endParaRPr lang="it-IT" altLang="en-US" sz="20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45000"/>
              <a:defRPr/>
            </a:pPr>
            <a:r>
              <a:rPr lang="it-IT" altLang="en-US" sz="2000" dirty="0"/>
              <a:t>Mead M., 2007, </a:t>
            </a:r>
            <a:r>
              <a:rPr lang="it-IT" altLang="en-US" sz="2000" i="1" dirty="0"/>
              <a:t>Adolescenza in Samoa</a:t>
            </a:r>
            <a:r>
              <a:rPr lang="it-IT" altLang="en-US" sz="2000" dirty="0"/>
              <a:t>, Giunti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45000"/>
              <a:defRPr/>
            </a:pPr>
            <a:endParaRPr lang="it-IT" altLang="en-US" sz="20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45000"/>
              <a:defRPr/>
            </a:pPr>
            <a:r>
              <a:rPr lang="it-IT" altLang="en-US" sz="2000" dirty="0" err="1"/>
              <a:t>Héritier</a:t>
            </a:r>
            <a:r>
              <a:rPr lang="it-IT" altLang="en-US" sz="2000" dirty="0"/>
              <a:t> F., 1996, </a:t>
            </a:r>
            <a:r>
              <a:rPr lang="it-IT" altLang="en-US" sz="2000" i="1" dirty="0"/>
              <a:t>Maschile e femminile. Il pensiero della differenza</a:t>
            </a:r>
            <a:r>
              <a:rPr lang="it-IT" altLang="en-US" sz="2000" dirty="0"/>
              <a:t>, Laterza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/>
              <a:defRPr/>
            </a:pPr>
            <a:endParaRPr lang="en-US" altLang="en-US" sz="2000" b="1" dirty="0"/>
          </a:p>
          <a:p>
            <a:pPr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                                                                                                                        </a:t>
            </a:r>
            <a:endParaRPr lang="en-US" sz="200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45A2A6A3-565B-4DE2-BAAA-F244FEECC5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0" t="2553" r="8866" b="1"/>
          <a:stretch/>
        </p:blipFill>
        <p:spPr>
          <a:xfrm>
            <a:off x="155944" y="87554"/>
            <a:ext cx="4182894" cy="6682891"/>
          </a:xfrm>
          <a:prstGeom prst="rect">
            <a:avLst/>
          </a:prstGeom>
          <a:effectLst/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979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313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5AABD-86DC-4E17-BF75-572E2F71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Antropologia della parentela, del genere e della famiglia</a:t>
            </a:r>
          </a:p>
        </p:txBody>
      </p:sp>
      <p:pic>
        <p:nvPicPr>
          <p:cNvPr id="14" name="Immagine 13" descr="Immagine che contiene erba, esterni, persona, inpiedi&#10;&#10;Descrizione generata automaticamente">
            <a:extLst>
              <a:ext uri="{FF2B5EF4-FFF2-40B4-BE49-F238E27FC236}">
                <a16:creationId xmlns:a16="http://schemas.microsoft.com/office/drawing/2014/main" id="{C59D32B4-DD58-4085-B25E-C41DEBA365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6" r="12114" b="-1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16" name="Immagine 15" descr="Immagine che contiene testo, posando&#10;&#10;Descrizione generata automaticamente">
            <a:extLst>
              <a:ext uri="{FF2B5EF4-FFF2-40B4-BE49-F238E27FC236}">
                <a16:creationId xmlns:a16="http://schemas.microsoft.com/office/drawing/2014/main" id="{EBAF9B16-4050-4638-BA44-23C128C03B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4" r="5267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12" name="Immagine 11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3D3CDC1-7419-4192-BE1C-1A94E1870A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r="19564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 descr="Immagine che contiene esterni, persona, rosa, viola&#10;&#10;Descrizione generata automaticamente">
            <a:extLst>
              <a:ext uri="{FF2B5EF4-FFF2-40B4-BE49-F238E27FC236}">
                <a16:creationId xmlns:a16="http://schemas.microsoft.com/office/drawing/2014/main" id="{269607F5-FE36-47C5-AB4C-C6F853EE3B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" r="5274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0E41EA6-F5E4-480A-B7C7-A90AFCA7F9C4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50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0439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5AABD-86DC-4E17-BF75-572E2F71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35" y="548640"/>
            <a:ext cx="3914773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4200" b="1" kern="1200" dirty="0" err="1">
                <a:latin typeface="+mj-lt"/>
                <a:ea typeface="+mj-ea"/>
                <a:cs typeface="+mj-cs"/>
              </a:rPr>
              <a:t>Antropo</a:t>
            </a:r>
            <a:r>
              <a:rPr lang="it-IT" sz="4200" b="1" kern="1200" dirty="0">
                <a:latin typeface="+mj-lt"/>
                <a:ea typeface="+mj-ea"/>
                <a:cs typeface="+mj-cs"/>
              </a:rPr>
              <a:t>-poiesi</a:t>
            </a: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33920-D702-4928-A3DB-A1E97297B33A}"/>
              </a:ext>
            </a:extLst>
          </p:cNvPr>
          <p:cNvSpPr txBox="1"/>
          <p:nvPr/>
        </p:nvSpPr>
        <p:spPr>
          <a:xfrm>
            <a:off x="4969444" y="552091"/>
            <a:ext cx="6560102" cy="54315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it-IT" sz="2400" i="1" dirty="0"/>
              <a:t>Antropologia e «forme di umanità»</a:t>
            </a:r>
            <a:endParaRPr lang="it-IT" sz="2400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it-IT" sz="2400" b="1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it-IT" sz="2000" b="1" dirty="0"/>
              <a:t>Uomo come essere «incompleto» (</a:t>
            </a:r>
            <a:r>
              <a:rPr lang="it-IT" sz="2000" b="1" dirty="0" err="1"/>
              <a:t>Geertz</a:t>
            </a:r>
            <a:r>
              <a:rPr lang="it-IT" sz="2000" b="1" dirty="0"/>
              <a:t>)</a:t>
            </a: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it-IT" sz="2000" b="1" dirty="0"/>
              <a:t>Foggiatura dell’umanità in specifici contesti sociali e culturali – ogni contesto elabora una sua specifica costruzione dell’uomo (non corrisponde a una pluralità di mondi chiusi!)</a:t>
            </a: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it-IT" dirty="0">
              <a:cs typeface="Calibri"/>
            </a:endParaRPr>
          </a:p>
          <a:p>
            <a:pPr marL="400050" indent="-342900" defTabSz="914400">
              <a:lnSpc>
                <a:spcPct val="90000"/>
              </a:lnSpc>
              <a:spcAft>
                <a:spcPts val="600"/>
              </a:spcAft>
              <a:buAutoNum type="romanLcPeriod"/>
            </a:pPr>
            <a:r>
              <a:rPr lang="it-IT" sz="2000" dirty="0"/>
              <a:t>Ambito intellettuale (idee, categorie, concetti)</a:t>
            </a:r>
          </a:p>
          <a:p>
            <a:pPr marL="400050" indent="-342900" defTabSz="914400">
              <a:lnSpc>
                <a:spcPct val="90000"/>
              </a:lnSpc>
              <a:spcAft>
                <a:spcPts val="600"/>
              </a:spcAft>
              <a:buAutoNum type="romanLcPeriod"/>
            </a:pPr>
            <a:r>
              <a:rPr lang="it-IT" sz="2000" dirty="0">
                <a:cs typeface="Calibri"/>
              </a:rPr>
              <a:t>Ambito emotivo</a:t>
            </a:r>
          </a:p>
          <a:p>
            <a:pPr marL="400050" indent="-342900" defTabSz="914400">
              <a:lnSpc>
                <a:spcPct val="90000"/>
              </a:lnSpc>
              <a:spcAft>
                <a:spcPts val="600"/>
              </a:spcAft>
              <a:buAutoNum type="romanLcPeriod"/>
            </a:pPr>
            <a:r>
              <a:rPr lang="it-IT" sz="2000" dirty="0">
                <a:cs typeface="Calibri"/>
              </a:rPr>
              <a:t>Ambito morale ed etico (valori, norme, comportamenti)</a:t>
            </a:r>
          </a:p>
          <a:p>
            <a:pPr marL="400050" indent="-342900" defTabSz="914400">
              <a:lnSpc>
                <a:spcPct val="90000"/>
              </a:lnSpc>
              <a:spcAft>
                <a:spcPts val="600"/>
              </a:spcAft>
              <a:buAutoNum type="romanLcPeriod"/>
            </a:pPr>
            <a:r>
              <a:rPr lang="it-IT" sz="2000" dirty="0">
                <a:cs typeface="Calibri"/>
              </a:rPr>
              <a:t>Ambito estetico (criteri bellezza)</a:t>
            </a:r>
          </a:p>
          <a:p>
            <a:pPr marL="400050" indent="-342900" defTabSz="914400">
              <a:lnSpc>
                <a:spcPct val="90000"/>
              </a:lnSpc>
              <a:spcAft>
                <a:spcPts val="600"/>
              </a:spcAft>
              <a:buAutoNum type="romanLcPeriod"/>
            </a:pPr>
            <a:endParaRPr lang="it-IT" sz="2000" dirty="0">
              <a:cs typeface="Calibri"/>
            </a:endParaRP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it-IT" sz="2000" dirty="0">
                <a:cs typeface="Calibri"/>
              </a:rPr>
              <a:t>Forme di umanità e questioni di potere (es. caste indiane)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81DE32-810C-4B61-A43F-F58DD78499B6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200" b="1" u="sng"/>
          </a:p>
          <a:p>
            <a:pPr marL="285750" indent="-2286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200">
              <a:cs typeface="Calibri"/>
            </a:endParaRPr>
          </a:p>
          <a:p>
            <a:pPr marL="285750" indent="-2286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marL="285750" indent="-2286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marL="285750" indent="-2286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20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0E41EA6-F5E4-480A-B7C7-A90AFCA7F9C4}"/>
              </a:ext>
            </a:extLst>
          </p:cNvPr>
          <p:cNvSpPr txBox="1"/>
          <p:nvPr/>
        </p:nvSpPr>
        <p:spPr>
          <a:xfrm>
            <a:off x="489267" y="2215326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50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26991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B073EA5D-DF77-9D4E-A1E0-62DE70F80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2487" y="557189"/>
            <a:ext cx="3759849" cy="5567891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b="1" dirty="0"/>
              <a:t>Identità/alterità</a:t>
            </a:r>
          </a:p>
        </p:txBody>
      </p:sp>
      <p:graphicFrame>
        <p:nvGraphicFramePr>
          <p:cNvPr id="79876" name="Rectangle 3">
            <a:extLst>
              <a:ext uri="{FF2B5EF4-FFF2-40B4-BE49-F238E27FC236}">
                <a16:creationId xmlns:a16="http://schemas.microsoft.com/office/drawing/2014/main" id="{37E78974-26C5-4D0D-B2BC-E863D7AA42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316049"/>
              </p:ext>
            </p:extLst>
          </p:nvPr>
        </p:nvGraphicFramePr>
        <p:xfrm>
          <a:off x="4212336" y="217824"/>
          <a:ext cx="7527177" cy="6082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464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5AABD-86DC-4E17-BF75-572E2F71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67" y="552091"/>
            <a:ext cx="3914773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4200" b="1" kern="1200" dirty="0">
                <a:latin typeface="+mj-lt"/>
                <a:ea typeface="+mj-ea"/>
                <a:cs typeface="+mj-cs"/>
              </a:rPr>
              <a:t>Corpo e incorporazione</a:t>
            </a: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33920-D702-4928-A3DB-A1E97297B33A}"/>
              </a:ext>
            </a:extLst>
          </p:cNvPr>
          <p:cNvSpPr txBox="1"/>
          <p:nvPr/>
        </p:nvSpPr>
        <p:spPr>
          <a:xfrm>
            <a:off x="5022790" y="806619"/>
            <a:ext cx="6817842" cy="61975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marL="514350" indent="-457200" defTabSz="9144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it-IT" sz="2800" dirty="0">
                <a:cs typeface="Calibri"/>
              </a:rPr>
              <a:t>Tecniche del corpo (M. Mauss, 1934)</a:t>
            </a: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it-IT" sz="2000" b="0" i="1" dirty="0">
                <a:solidFill>
                  <a:srgbClr val="3E3F3E"/>
                </a:solidFill>
                <a:effectLst/>
                <a:latin typeface="Crimson Text"/>
              </a:rPr>
              <a:t>Il corpo è «il primo e più naturale oggetto tecnico, e allo stesso tempo mezzo tecnico, dell’uomo» e le tecniche del corpo sono «i modi in cui gli uomini, nelle differenti società, e secondo la tradizione, sanno servirsi dei loro corpi».</a:t>
            </a: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it-IT" sz="2000" i="1" dirty="0">
              <a:cs typeface="Calibri"/>
            </a:endParaRPr>
          </a:p>
          <a:p>
            <a:pPr marL="514350" indent="-457200" defTabSz="9144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it-IT" sz="2800" dirty="0">
                <a:cs typeface="Calibri"/>
              </a:rPr>
              <a:t>Habitus (P. </a:t>
            </a:r>
            <a:r>
              <a:rPr lang="it-IT" sz="2800" dirty="0" err="1">
                <a:cs typeface="Calibri"/>
              </a:rPr>
              <a:t>Bourdieu</a:t>
            </a:r>
            <a:r>
              <a:rPr lang="it-IT" sz="2800" dirty="0">
                <a:cs typeface="Calibri"/>
              </a:rPr>
              <a:t>, 1972)</a:t>
            </a: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it-IT" sz="2000" i="1" dirty="0">
                <a:solidFill>
                  <a:srgbClr val="666666"/>
                </a:solidFill>
                <a:latin typeface="Crimson Text"/>
              </a:rPr>
              <a:t>«</a:t>
            </a:r>
            <a:r>
              <a:rPr lang="it-IT" sz="2000" b="0" i="1" dirty="0">
                <a:solidFill>
                  <a:srgbClr val="666666"/>
                </a:solidFill>
                <a:effectLst/>
                <a:latin typeface="Crimson Text"/>
              </a:rPr>
              <a:t>un sistema di schemi percettivi, di pensiero e di azione acquisiti in maniera duratura e generati da condizioni oggettive, ma che tendono a persistere anche dopo il mutamento di queste condizioni»  </a:t>
            </a:r>
            <a:r>
              <a:rPr lang="it-IT" sz="2000" b="0" i="1" dirty="0">
                <a:solidFill>
                  <a:srgbClr val="666666"/>
                </a:solidFill>
                <a:effectLst/>
                <a:latin typeface="Crimson Text"/>
                <a:sym typeface="Wingdings" panose="05000000000000000000" pitchFamily="2" charset="2"/>
              </a:rPr>
              <a:t> riproduzione culturale e sociale</a:t>
            </a:r>
            <a:endParaRPr lang="it-IT" sz="2000" b="0" i="1" dirty="0">
              <a:solidFill>
                <a:srgbClr val="666666"/>
              </a:solidFill>
              <a:effectLst/>
              <a:latin typeface="Crimson Text"/>
            </a:endParaRP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it-IT" sz="2200" i="1" dirty="0">
              <a:latin typeface="Crimson Text"/>
              <a:cs typeface="Calibri"/>
            </a:endParaRP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it-IT" sz="2200" i="1" dirty="0">
              <a:latin typeface="Crimson Text"/>
              <a:cs typeface="Calibri"/>
            </a:endParaRPr>
          </a:p>
          <a:p>
            <a:pPr marL="514350" indent="-457200" defTabSz="9144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it-IT" sz="2800" dirty="0">
                <a:cs typeface="Calibri"/>
              </a:rPr>
              <a:t>Disciplinare il corpo (M. Foucault, 1975)</a:t>
            </a: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it-IT" sz="2000" i="1" dirty="0">
                <a:latin typeface="Crimson Text"/>
                <a:cs typeface="Calibri"/>
              </a:rPr>
              <a:t>Il potere sui corpi e la società che ordina si diffonde tramite luoghi di disciplinamento (manicomi, ospedali e prigioni) e transita attraverso gli individui. Forme di controllo sociale si basano sulla conoscenza (</a:t>
            </a:r>
            <a:r>
              <a:rPr lang="it-IT" sz="2000" i="1" dirty="0" err="1">
                <a:latin typeface="Crimson Text"/>
                <a:cs typeface="Calibri"/>
              </a:rPr>
              <a:t>bio</a:t>
            </a:r>
            <a:r>
              <a:rPr lang="it-IT" sz="2000" i="1" dirty="0">
                <a:latin typeface="Crimson Text"/>
                <a:cs typeface="Calibri"/>
              </a:rPr>
              <a:t>-potere)</a:t>
            </a: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it-IT" sz="2800" dirty="0">
              <a:cs typeface="Calibri"/>
            </a:endParaRP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it-IT" sz="2800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81DE32-810C-4B61-A43F-F58DD78499B6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200" b="1" u="sng"/>
          </a:p>
          <a:p>
            <a:pPr marL="285750" indent="-2286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200">
              <a:cs typeface="Calibri"/>
            </a:endParaRPr>
          </a:p>
          <a:p>
            <a:pPr marL="285750" indent="-2286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marL="285750" indent="-2286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marL="285750" indent="-2286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20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0E41EA6-F5E4-480A-B7C7-A90AFCA7F9C4}"/>
              </a:ext>
            </a:extLst>
          </p:cNvPr>
          <p:cNvSpPr txBox="1"/>
          <p:nvPr/>
        </p:nvSpPr>
        <p:spPr>
          <a:xfrm>
            <a:off x="489267" y="2215326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50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88540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533BF18B-C8A1-400D-BBBD-6103EC9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5AABD-86DC-4E17-BF75-572E2F71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9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Corpo</a:t>
            </a:r>
            <a: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</a:t>
            </a:r>
            <a:b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incorporazione</a:t>
            </a:r>
            <a:b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9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scuole</a:t>
            </a:r>
            <a: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Madagascar)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3" descr="Immagine che contiene albero, esterni, persona, persone&#10;&#10;Descrizione generata automaticamente">
            <a:extLst>
              <a:ext uri="{FF2B5EF4-FFF2-40B4-BE49-F238E27FC236}">
                <a16:creationId xmlns:a16="http://schemas.microsoft.com/office/drawing/2014/main" id="{AFC89FE5-CC48-4586-8969-E44EA4B47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6" b="2"/>
          <a:stretch/>
        </p:blipFill>
        <p:spPr>
          <a:xfrm>
            <a:off x="545231" y="858525"/>
            <a:ext cx="3719192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6" descr="Immagine che contiene cielo, esterni, edificio, persone&#10;&#10;Descrizione generata automaticamente">
            <a:extLst>
              <a:ext uri="{FF2B5EF4-FFF2-40B4-BE49-F238E27FC236}">
                <a16:creationId xmlns:a16="http://schemas.microsoft.com/office/drawing/2014/main" id="{656E1E71-A13D-4A7A-AA48-0F828AD2E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6" r="5" b="5"/>
          <a:stretch/>
        </p:blipFill>
        <p:spPr>
          <a:xfrm>
            <a:off x="4457706" y="858524"/>
            <a:ext cx="3685032" cy="25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Immagine 4" descr="MADA2012-2013 878.jpg">
            <a:extLst>
              <a:ext uri="{FF2B5EF4-FFF2-40B4-BE49-F238E27FC236}">
                <a16:creationId xmlns:a16="http://schemas.microsoft.com/office/drawing/2014/main" id="{EE71E50F-0CAB-4555-A3A6-A7E376457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9351"/>
          <a:stretch/>
        </p:blipFill>
        <p:spPr bwMode="auto">
          <a:xfrm>
            <a:off x="4457712" y="3564974"/>
            <a:ext cx="3685031" cy="250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33920-D702-4928-A3DB-A1E97297B33A}"/>
              </a:ext>
            </a:extLst>
          </p:cNvPr>
          <p:cNvSpPr txBox="1"/>
          <p:nvPr/>
        </p:nvSpPr>
        <p:spPr>
          <a:xfrm>
            <a:off x="5022790" y="806619"/>
            <a:ext cx="6817842" cy="61975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it-IT" sz="2800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81DE32-810C-4B61-A43F-F58DD78499B6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200" b="1" u="sng"/>
          </a:p>
          <a:p>
            <a:pPr marL="285750" indent="-2286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200">
              <a:cs typeface="Calibri"/>
            </a:endParaRPr>
          </a:p>
          <a:p>
            <a:pPr marL="285750" indent="-2286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marL="285750" indent="-2286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marL="285750" indent="-2286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20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0E41EA6-F5E4-480A-B7C7-A90AFCA7F9C4}"/>
              </a:ext>
            </a:extLst>
          </p:cNvPr>
          <p:cNvSpPr txBox="1"/>
          <p:nvPr/>
        </p:nvSpPr>
        <p:spPr>
          <a:xfrm>
            <a:off x="489267" y="2215326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50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3029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5AABD-86DC-4E17-BF75-572E2F71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 </a:t>
            </a:r>
            <a:r>
              <a:rPr lang="en-US" sz="4000" b="1" dirty="0" err="1"/>
              <a:t>Sesso</a:t>
            </a:r>
            <a:r>
              <a:rPr lang="en-US" sz="4000" b="1" dirty="0"/>
              <a:t> e </a:t>
            </a:r>
            <a:r>
              <a:rPr lang="en-US" sz="4000" b="1" dirty="0" err="1"/>
              <a:t>genere</a:t>
            </a:r>
            <a:br>
              <a:rPr lang="en-US" sz="5400" b="1" dirty="0"/>
            </a:br>
            <a:endParaRPr lang="en-US" sz="5400" b="1" dirty="0"/>
          </a:p>
        </p:txBody>
      </p:sp>
      <p:pic>
        <p:nvPicPr>
          <p:cNvPr id="5" name="Immagine 4" descr="Immagine che contiene testo, esterni, persona, vecchio&#10;&#10;Descrizione generata automaticamente">
            <a:extLst>
              <a:ext uri="{FF2B5EF4-FFF2-40B4-BE49-F238E27FC236}">
                <a16:creationId xmlns:a16="http://schemas.microsoft.com/office/drawing/2014/main" id="{45791022-24DD-4866-97E5-EF2668E08D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00"/>
          <a:stretch/>
        </p:blipFill>
        <p:spPr>
          <a:xfrm>
            <a:off x="836120" y="1587286"/>
            <a:ext cx="3178096" cy="4603202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4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234CBB0-9FAE-41C0-9636-835B93ACAA7C}"/>
              </a:ext>
            </a:extLst>
          </p:cNvPr>
          <p:cNvSpPr txBox="1"/>
          <p:nvPr/>
        </p:nvSpPr>
        <p:spPr>
          <a:xfrm>
            <a:off x="4654296" y="2706624"/>
            <a:ext cx="68945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200" dirty="0"/>
              <a:t>Femminile/maschile come base classificatoria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200" dirty="0"/>
              <a:t>Studi di Margareth Mead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it-IT" sz="2200" i="1" dirty="0"/>
              <a:t>	Coming of age in Samoa (1928): d</a:t>
            </a:r>
            <a:r>
              <a:rPr lang="it-IT" sz="2200" dirty="0"/>
              <a:t>ifferenza tra adolescenti samoane e americane, pressione ruoli sociali, sessualità, lavoro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200" dirty="0"/>
              <a:t>Distinzioni anatomiche VS culturali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200" dirty="0"/>
              <a:t>La costruzione della femminilità e della mascolinità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200" dirty="0"/>
              <a:t>Il terzo genere/ genere non binario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0E41EA6-F5E4-480A-B7C7-A90AFCA7F9C4}"/>
              </a:ext>
            </a:extLst>
          </p:cNvPr>
          <p:cNvSpPr txBox="1"/>
          <p:nvPr/>
        </p:nvSpPr>
        <p:spPr>
          <a:xfrm>
            <a:off x="5525993" y="1225485"/>
            <a:ext cx="6377343" cy="5165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defRPr/>
            </a:pPr>
            <a:endParaRPr lang="it-IT" altLang="en-US" sz="200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32983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5AABD-86DC-4E17-BF75-572E2F71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 </a:t>
            </a:r>
            <a:r>
              <a:rPr lang="en-US" sz="4000" b="1"/>
              <a:t>Sesso e genere</a:t>
            </a:r>
            <a:br>
              <a:rPr lang="en-US" sz="5400" b="1"/>
            </a:br>
            <a:endParaRPr lang="en-US" sz="5400" b="1" dirty="0"/>
          </a:p>
        </p:txBody>
      </p:sp>
      <p:sp>
        <p:nvSpPr>
          <p:cNvPr id="54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234CBB0-9FAE-41C0-9636-835B93ACAA7C}"/>
              </a:ext>
            </a:extLst>
          </p:cNvPr>
          <p:cNvSpPr txBox="1"/>
          <p:nvPr/>
        </p:nvSpPr>
        <p:spPr>
          <a:xfrm>
            <a:off x="188537" y="3081717"/>
            <a:ext cx="11406980" cy="35564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200" b="1" dirty="0"/>
              <a:t>François </a:t>
            </a:r>
            <a:r>
              <a:rPr lang="it-IT" sz="2200" b="1" dirty="0" err="1"/>
              <a:t>Héritier</a:t>
            </a:r>
            <a:r>
              <a:rPr lang="it-IT" sz="2200" b="1" dirty="0"/>
              <a:t> </a:t>
            </a:r>
            <a:r>
              <a:rPr lang="it-IT" sz="2200" dirty="0"/>
              <a:t>(allieva Lévi-Strauss), </a:t>
            </a:r>
            <a:r>
              <a:rPr lang="it-IT" sz="2200" i="1" dirty="0"/>
              <a:t>Maschile e femminile. Il pensiero della differenza </a:t>
            </a:r>
            <a:r>
              <a:rPr lang="it-IT" sz="2200" dirty="0"/>
              <a:t>(1996)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it-IT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200" dirty="0"/>
              <a:t>Casi etnografici: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it-IT" sz="2200" dirty="0"/>
              <a:t>tra gli Inuit </a:t>
            </a:r>
            <a:r>
              <a:rPr lang="it-IT" sz="2200" dirty="0">
                <a:sym typeface="Wingdings" panose="05000000000000000000" pitchFamily="2" charset="2"/>
              </a:rPr>
              <a:t> sesso apparente del neonato VS sesso reale dell’antenato (anima-nome) che si è insediato nella madre che prevale nell’infanzia. Con l’adolescenza i soggetti si adattano al sesso apparente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it-IT" sz="2200" dirty="0">
                <a:sym typeface="Wingdings" panose="05000000000000000000" pitchFamily="2" charset="2"/>
              </a:rPr>
              <a:t>tra i Samo del Burkina Faso: donna promessa sposa a un individuo deve avere per 3 anni prima un amante, i figli nati da questa relazione saranno parte della filiazione del marito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it-IT" sz="2200" dirty="0">
              <a:sym typeface="Wingdings" panose="05000000000000000000" pitchFamily="2" charset="2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it-IT" sz="2200" dirty="0">
                <a:sym typeface="Wingdings" panose="05000000000000000000" pitchFamily="2" charset="2"/>
              </a:rPr>
              <a:t>Sesso e genere fanno capo all’ordine SIMBOLICO</a:t>
            </a:r>
            <a:endParaRPr lang="it-IT" sz="22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it-IT" sz="22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0E41EA6-F5E4-480A-B7C7-A90AFCA7F9C4}"/>
              </a:ext>
            </a:extLst>
          </p:cNvPr>
          <p:cNvSpPr txBox="1"/>
          <p:nvPr/>
        </p:nvSpPr>
        <p:spPr>
          <a:xfrm>
            <a:off x="5525993" y="1225485"/>
            <a:ext cx="6377343" cy="5165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45000"/>
              <a:buFont typeface="Arial" panose="020B0604020202020204" pitchFamily="34" charset="0"/>
              <a:buChar char="•"/>
              <a:defRPr/>
            </a:pPr>
            <a:endParaRPr lang="it-IT" altLang="en-US" sz="200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6" name="Immagine 5" descr="Immagine che contiene testo, acqua, uomo, esterni&#10;&#10;Descrizione generata automaticamente">
            <a:extLst>
              <a:ext uri="{FF2B5EF4-FFF2-40B4-BE49-F238E27FC236}">
                <a16:creationId xmlns:a16="http://schemas.microsoft.com/office/drawing/2014/main" id="{5802F6C7-C665-49CF-9531-AC6B1B234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4" y="509047"/>
            <a:ext cx="3373912" cy="224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3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1474</Words>
  <Application>Microsoft Office PowerPoint</Application>
  <PresentationFormat>Widescreen</PresentationFormat>
  <Paragraphs>259</Paragraphs>
  <Slides>21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Crimson Text</vt:lpstr>
      <vt:lpstr>Times</vt:lpstr>
      <vt:lpstr>Wingdings</vt:lpstr>
      <vt:lpstr>Office Theme</vt:lpstr>
      <vt:lpstr>Presentazione standard di PowerPoint</vt:lpstr>
      <vt:lpstr>Introduzione all’antropologia culturale </vt:lpstr>
      <vt:lpstr>Antropologia della parentela, del genere e della famiglia</vt:lpstr>
      <vt:lpstr>Antropo-poiesi</vt:lpstr>
      <vt:lpstr>Identità/alterità</vt:lpstr>
      <vt:lpstr>Corpo e incorporazione</vt:lpstr>
      <vt:lpstr>Corpo e  incorporazione (scuole Madagascar)</vt:lpstr>
      <vt:lpstr> Sesso e genere </vt:lpstr>
      <vt:lpstr> Sesso e genere </vt:lpstr>
      <vt:lpstr>L’identità sociale e la parentela</vt:lpstr>
      <vt:lpstr>Terminologia di parentela</vt:lpstr>
      <vt:lpstr>Terminologia di parentela</vt:lpstr>
      <vt:lpstr>Gruppi di discendenza </vt:lpstr>
      <vt:lpstr>Alleanze matrimoniali</vt:lpstr>
      <vt:lpstr>Presentazione standard di PowerPoint</vt:lpstr>
      <vt:lpstr>“Finzioni procreative”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Percorsi sospesi.  Il benessere psicosociale dei minori stranieri non accompagnati e giovani migranti in Italia ai tempi del covid-19</dc:title>
  <dc:creator>Ivan Mei</dc:creator>
  <cp:lastModifiedBy>Valentina Alice Mutti</cp:lastModifiedBy>
  <cp:revision>694</cp:revision>
  <cp:lastPrinted>2022-01-12T08:13:53Z</cp:lastPrinted>
  <dcterms:created xsi:type="dcterms:W3CDTF">2021-11-22T18:52:14Z</dcterms:created>
  <dcterms:modified xsi:type="dcterms:W3CDTF">2022-01-19T11:15:09Z</dcterms:modified>
</cp:coreProperties>
</file>