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27"/>
  </p:notesMasterIdLst>
  <p:sldIdLst>
    <p:sldId id="818" r:id="rId2"/>
    <p:sldId id="821" r:id="rId3"/>
    <p:sldId id="834" r:id="rId4"/>
    <p:sldId id="849" r:id="rId5"/>
    <p:sldId id="873" r:id="rId6"/>
    <p:sldId id="836" r:id="rId7"/>
    <p:sldId id="816" r:id="rId8"/>
    <p:sldId id="860" r:id="rId9"/>
    <p:sldId id="868" r:id="rId10"/>
    <p:sldId id="857" r:id="rId11"/>
    <p:sldId id="874" r:id="rId12"/>
    <p:sldId id="867" r:id="rId13"/>
    <p:sldId id="869" r:id="rId14"/>
    <p:sldId id="870" r:id="rId15"/>
    <p:sldId id="871" r:id="rId16"/>
    <p:sldId id="263" r:id="rId17"/>
    <p:sldId id="824" r:id="rId18"/>
    <p:sldId id="817" r:id="rId19"/>
    <p:sldId id="825" r:id="rId20"/>
    <p:sldId id="872" r:id="rId21"/>
    <p:sldId id="819" r:id="rId22"/>
    <p:sldId id="826" r:id="rId23"/>
    <p:sldId id="827" r:id="rId24"/>
    <p:sldId id="822" r:id="rId25"/>
    <p:sldId id="85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95186CC9-CA84-44F2-A974-1BE750C05AF2}">
          <p14:sldIdLst>
            <p14:sldId id="818"/>
            <p14:sldId id="821"/>
            <p14:sldId id="834"/>
            <p14:sldId id="849"/>
            <p14:sldId id="873"/>
            <p14:sldId id="836"/>
            <p14:sldId id="816"/>
            <p14:sldId id="860"/>
            <p14:sldId id="868"/>
            <p14:sldId id="857"/>
            <p14:sldId id="874"/>
            <p14:sldId id="867"/>
            <p14:sldId id="869"/>
            <p14:sldId id="870"/>
            <p14:sldId id="871"/>
            <p14:sldId id="263"/>
            <p14:sldId id="824"/>
            <p14:sldId id="817"/>
            <p14:sldId id="825"/>
            <p14:sldId id="872"/>
            <p14:sldId id="819"/>
            <p14:sldId id="826"/>
            <p14:sldId id="827"/>
            <p14:sldId id="822"/>
            <p14:sldId id="8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Mei" initials="IM" lastIdx="2" clrIdx="0">
    <p:extLst>
      <p:ext uri="{19B8F6BF-5375-455C-9EA6-DF929625EA0E}">
        <p15:presenceInfo xmlns:p15="http://schemas.microsoft.com/office/powerpoint/2012/main" userId="S::imei@unicef.org::7f2e447b-752e-4047-a758-30ef40aa77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9F3C9-BB98-2055-724A-118AE2B6C9B6}" v="1114" dt="2021-12-07T18:19:08.920"/>
    <p1510:client id="{02587C1F-6F0D-5716-1D4F-9C087F7384CD}" v="1252" dt="2021-12-05T12:27:53.914"/>
    <p1510:client id="{3B2208BD-D952-F578-B408-53C2C3690F48}" v="9" dt="2021-12-07T14:01:33.635"/>
    <p1510:client id="{4C2E1172-B26A-D0EA-59EE-C6875F17B7F7}" v="381" dt="2021-12-08T21:55:48.912"/>
    <p1510:client id="{8C9922FD-92C5-8867-A073-5DBB97767652}" v="1" dt="2021-12-08T20:23:06.310"/>
    <p1510:client id="{AFACDC3D-A7B6-E603-A257-BDEF8FEAA338}" v="91" dt="2021-12-08T16:07:51.731"/>
    <p1510:client id="{B4AF39DB-33FA-C456-8CF3-BE51017F7B15}" v="2285" dt="2021-12-07T22:24:58.803"/>
    <p1510:client id="{BD002E24-FFF4-791F-BA39-CA027D9D7350}" v="567" dt="2021-12-07T20:56:18.504"/>
    <p1510:client id="{CEBD0859-177A-D4B3-DC0C-61F9F31CEC61}" v="982" dt="2021-12-05T14:13:54.860"/>
    <p1510:client id="{E32907F3-87B4-2F5A-A3E7-4DB9B1F425C6}" v="204" dt="2021-12-05T10:08:55.204"/>
    <p1510:client id="{E87ABCFC-894E-1BAD-91FA-902005DD42AC}" v="706" dt="2021-12-03T14:13:04.478"/>
    <p1510:client id="{EA871015-48D8-C0F0-E4E7-442EF9BE8B3C}" v="110" dt="2021-12-05T10:22:44.072"/>
    <p1510:client id="{F475A710-A660-BA1F-1675-ED92B77B3B71}" v="156" dt="2021-12-07T13:35:05.443"/>
    <p1510:client id="{FA5FC257-7BB8-CAFB-6B3D-1FA50343F9E9}" v="9" dt="2021-12-08T20:12:07.4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4571B4-AC6E-4823-AAE2-18369F6F0052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698108C-53D0-4FD8-8391-492EF9F03841}">
      <dgm:prSet custT="1"/>
      <dgm:spPr/>
      <dgm:t>
        <a:bodyPr/>
        <a:lstStyle/>
        <a:p>
          <a:r>
            <a:rPr lang="it-IT" altLang="it-IT" sz="2000" dirty="0">
              <a:latin typeface="+mn-lt"/>
            </a:rPr>
            <a:t>CORPO SOCIALE  – incorporazione di modelli e rappresentazioni culturali</a:t>
          </a:r>
          <a:endParaRPr lang="en-US" sz="2000" dirty="0">
            <a:latin typeface="+mn-lt"/>
          </a:endParaRPr>
        </a:p>
      </dgm:t>
    </dgm:pt>
    <dgm:pt modelId="{C00B27D1-C413-416B-8810-7BC24A2C32F5}" type="parTrans" cxnId="{85241E32-918A-4CBC-95D3-1F439284FFEF}">
      <dgm:prSet/>
      <dgm:spPr/>
      <dgm:t>
        <a:bodyPr/>
        <a:lstStyle/>
        <a:p>
          <a:endParaRPr lang="en-US"/>
        </a:p>
      </dgm:t>
    </dgm:pt>
    <dgm:pt modelId="{CA58F25E-1780-4ED9-819A-128A3D9F8254}" type="sibTrans" cxnId="{85241E32-918A-4CBC-95D3-1F439284FFEF}">
      <dgm:prSet/>
      <dgm:spPr/>
      <dgm:t>
        <a:bodyPr/>
        <a:lstStyle/>
        <a:p>
          <a:endParaRPr lang="en-US"/>
        </a:p>
      </dgm:t>
    </dgm:pt>
    <dgm:pt modelId="{49BA3DE9-E3C5-4457-A44D-384785C7A770}">
      <dgm:prSet custT="1"/>
      <dgm:spPr/>
      <dgm:t>
        <a:bodyPr/>
        <a:lstStyle/>
        <a:p>
          <a:r>
            <a:rPr lang="it-IT" altLang="it-IT" sz="2000" dirty="0">
              <a:latin typeface="+mn-lt"/>
            </a:rPr>
            <a:t>CORPO POLITICO – strategie di disciplinamento e controllo</a:t>
          </a:r>
          <a:endParaRPr lang="en-US" sz="2000" dirty="0">
            <a:latin typeface="+mn-lt"/>
          </a:endParaRPr>
        </a:p>
      </dgm:t>
    </dgm:pt>
    <dgm:pt modelId="{085E2540-E453-4414-BE32-0366E11557C0}" type="parTrans" cxnId="{43B291BF-EFC6-4664-B590-72B91ABEE897}">
      <dgm:prSet/>
      <dgm:spPr/>
      <dgm:t>
        <a:bodyPr/>
        <a:lstStyle/>
        <a:p>
          <a:endParaRPr lang="it-IT"/>
        </a:p>
      </dgm:t>
    </dgm:pt>
    <dgm:pt modelId="{7FA009D9-B032-42D2-84C6-4A5021097CF1}" type="sibTrans" cxnId="{43B291BF-EFC6-4664-B590-72B91ABEE897}">
      <dgm:prSet/>
      <dgm:spPr/>
      <dgm:t>
        <a:bodyPr/>
        <a:lstStyle/>
        <a:p>
          <a:endParaRPr lang="it-IT"/>
        </a:p>
      </dgm:t>
    </dgm:pt>
    <dgm:pt modelId="{4F06C146-5649-42DB-A784-4CACCBA572C4}">
      <dgm:prSet custT="1"/>
      <dgm:spPr/>
      <dgm:t>
        <a:bodyPr/>
        <a:lstStyle/>
        <a:p>
          <a:r>
            <a:rPr lang="it-IT" altLang="it-IT" sz="2000" dirty="0">
              <a:latin typeface="+mn-lt"/>
            </a:rPr>
            <a:t>CORPO INDIVIDUALE– senso del sé incorporato</a:t>
          </a:r>
          <a:endParaRPr lang="en-US" sz="2000" dirty="0">
            <a:latin typeface="+mn-lt"/>
          </a:endParaRPr>
        </a:p>
      </dgm:t>
    </dgm:pt>
    <dgm:pt modelId="{A6422FD4-364E-4018-815D-7461F52FD7D9}" type="parTrans" cxnId="{42E4B36A-D533-491E-A4DF-84ABB684ACE9}">
      <dgm:prSet/>
      <dgm:spPr/>
      <dgm:t>
        <a:bodyPr/>
        <a:lstStyle/>
        <a:p>
          <a:endParaRPr lang="it-IT"/>
        </a:p>
      </dgm:t>
    </dgm:pt>
    <dgm:pt modelId="{4AB78721-1CA0-46CF-B2DF-607338005949}" type="sibTrans" cxnId="{42E4B36A-D533-491E-A4DF-84ABB684ACE9}">
      <dgm:prSet/>
      <dgm:spPr/>
      <dgm:t>
        <a:bodyPr/>
        <a:lstStyle/>
        <a:p>
          <a:endParaRPr lang="it-IT"/>
        </a:p>
      </dgm:t>
    </dgm:pt>
    <dgm:pt modelId="{07ADBBED-FC91-AC4E-91E9-4CF3B6F3C2F2}" type="pres">
      <dgm:prSet presAssocID="{E54571B4-AC6E-4823-AAE2-18369F6F00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9664102-D85D-7F43-B77A-B2F1B6B5F570}" type="pres">
      <dgm:prSet presAssocID="{5698108C-53D0-4FD8-8391-492EF9F03841}" presName="parentText" presStyleLbl="node1" presStyleIdx="0" presStyleCnt="3" custScaleY="122121" custLinFactY="305436" custLinFactNeighborX="50" custLinFactNeighborY="40000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47FAED-643D-461F-89E7-442F388CE07F}" type="pres">
      <dgm:prSet presAssocID="{CA58F25E-1780-4ED9-819A-128A3D9F8254}" presName="spacer" presStyleCnt="0"/>
      <dgm:spPr/>
    </dgm:pt>
    <dgm:pt modelId="{C1D22B33-B181-4202-85FC-B070B08211F0}" type="pres">
      <dgm:prSet presAssocID="{49BA3DE9-E3C5-4457-A44D-384785C7A770}" presName="parentText" presStyleLbl="node1" presStyleIdx="1" presStyleCnt="3" custScaleX="98784" custScaleY="113903" custLinFactNeighborX="-608" custLinFactNeighborY="-6800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3FEB36E-0BD4-4235-9950-F0EFCE27A727}" type="pres">
      <dgm:prSet presAssocID="{7FA009D9-B032-42D2-84C6-4A5021097CF1}" presName="spacer" presStyleCnt="0"/>
      <dgm:spPr/>
    </dgm:pt>
    <dgm:pt modelId="{30806E48-EC24-43B2-BBD6-5006C7574663}" type="pres">
      <dgm:prSet presAssocID="{4F06C146-5649-42DB-A784-4CACCBA572C4}" presName="parentText" presStyleLbl="node1" presStyleIdx="2" presStyleCnt="3" custScaleX="98784" custScaleY="115111" custLinFactY="-223808" custLinFactNeighborX="-608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3B291BF-EFC6-4664-B590-72B91ABEE897}" srcId="{E54571B4-AC6E-4823-AAE2-18369F6F0052}" destId="{49BA3DE9-E3C5-4457-A44D-384785C7A770}" srcOrd="1" destOrd="0" parTransId="{085E2540-E453-4414-BE32-0366E11557C0}" sibTransId="{7FA009D9-B032-42D2-84C6-4A5021097CF1}"/>
    <dgm:cxn modelId="{85241E32-918A-4CBC-95D3-1F439284FFEF}" srcId="{E54571B4-AC6E-4823-AAE2-18369F6F0052}" destId="{5698108C-53D0-4FD8-8391-492EF9F03841}" srcOrd="0" destOrd="0" parTransId="{C00B27D1-C413-416B-8810-7BC24A2C32F5}" sibTransId="{CA58F25E-1780-4ED9-819A-128A3D9F8254}"/>
    <dgm:cxn modelId="{594BC942-07EB-493B-B5CC-7415BF531AF9}" type="presOf" srcId="{4F06C146-5649-42DB-A784-4CACCBA572C4}" destId="{30806E48-EC24-43B2-BBD6-5006C7574663}" srcOrd="0" destOrd="0" presId="urn:microsoft.com/office/officeart/2005/8/layout/vList2"/>
    <dgm:cxn modelId="{821AC7E5-842D-4FC3-9696-3389968478AC}" type="presOf" srcId="{49BA3DE9-E3C5-4457-A44D-384785C7A770}" destId="{C1D22B33-B181-4202-85FC-B070B08211F0}" srcOrd="0" destOrd="0" presId="urn:microsoft.com/office/officeart/2005/8/layout/vList2"/>
    <dgm:cxn modelId="{45FE2E5A-0242-7146-842B-BDC1E208F74B}" type="presOf" srcId="{E54571B4-AC6E-4823-AAE2-18369F6F0052}" destId="{07ADBBED-FC91-AC4E-91E9-4CF3B6F3C2F2}" srcOrd="0" destOrd="0" presId="urn:microsoft.com/office/officeart/2005/8/layout/vList2"/>
    <dgm:cxn modelId="{42E4B36A-D533-491E-A4DF-84ABB684ACE9}" srcId="{E54571B4-AC6E-4823-AAE2-18369F6F0052}" destId="{4F06C146-5649-42DB-A784-4CACCBA572C4}" srcOrd="2" destOrd="0" parTransId="{A6422FD4-364E-4018-815D-7461F52FD7D9}" sibTransId="{4AB78721-1CA0-46CF-B2DF-607338005949}"/>
    <dgm:cxn modelId="{80180A31-D58A-B646-8E94-964E83DA68F1}" type="presOf" srcId="{5698108C-53D0-4FD8-8391-492EF9F03841}" destId="{A9664102-D85D-7F43-B77A-B2F1B6B5F570}" srcOrd="0" destOrd="0" presId="urn:microsoft.com/office/officeart/2005/8/layout/vList2"/>
    <dgm:cxn modelId="{FEF30F1F-6FE3-6946-ACF2-47B13B00F0C4}" type="presParOf" srcId="{07ADBBED-FC91-AC4E-91E9-4CF3B6F3C2F2}" destId="{A9664102-D85D-7F43-B77A-B2F1B6B5F570}" srcOrd="0" destOrd="0" presId="urn:microsoft.com/office/officeart/2005/8/layout/vList2"/>
    <dgm:cxn modelId="{A80FF2A4-48CB-4A03-A3BB-55B41DFB1520}" type="presParOf" srcId="{07ADBBED-FC91-AC4E-91E9-4CF3B6F3C2F2}" destId="{9547FAED-643D-461F-89E7-442F388CE07F}" srcOrd="1" destOrd="0" presId="urn:microsoft.com/office/officeart/2005/8/layout/vList2"/>
    <dgm:cxn modelId="{17CA9930-F288-4B64-9D9A-9ED5492D345B}" type="presParOf" srcId="{07ADBBED-FC91-AC4E-91E9-4CF3B6F3C2F2}" destId="{C1D22B33-B181-4202-85FC-B070B08211F0}" srcOrd="2" destOrd="0" presId="urn:microsoft.com/office/officeart/2005/8/layout/vList2"/>
    <dgm:cxn modelId="{12ACB7AA-11F5-4C9D-B4CE-30E13EDCCA5B}" type="presParOf" srcId="{07ADBBED-FC91-AC4E-91E9-4CF3B6F3C2F2}" destId="{23FEB36E-0BD4-4235-9950-F0EFCE27A727}" srcOrd="3" destOrd="0" presId="urn:microsoft.com/office/officeart/2005/8/layout/vList2"/>
    <dgm:cxn modelId="{9473165B-57CE-4B80-B7E1-904E43AA91A2}" type="presParOf" srcId="{07ADBBED-FC91-AC4E-91E9-4CF3B6F3C2F2}" destId="{30806E48-EC24-43B2-BBD6-5006C757466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4571B4-AC6E-4823-AAE2-18369F6F0052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698108C-53D0-4FD8-8391-492EF9F03841}">
      <dgm:prSet custT="1"/>
      <dgm:spPr>
        <a:solidFill>
          <a:schemeClr val="accent6"/>
        </a:solidFill>
      </dgm:spPr>
      <dgm:t>
        <a:bodyPr/>
        <a:lstStyle/>
        <a:p>
          <a:r>
            <a:rPr lang="it-IT" altLang="it-IT" sz="2000" dirty="0">
              <a:latin typeface="+mn-lt"/>
            </a:rPr>
            <a:t>DISEASE – condizione patologica dell’organismo (definizione biomedica)</a:t>
          </a:r>
          <a:endParaRPr lang="en-US" sz="2000" dirty="0">
            <a:latin typeface="+mn-lt"/>
          </a:endParaRPr>
        </a:p>
      </dgm:t>
    </dgm:pt>
    <dgm:pt modelId="{C00B27D1-C413-416B-8810-7BC24A2C32F5}" type="parTrans" cxnId="{85241E32-918A-4CBC-95D3-1F439284FFEF}">
      <dgm:prSet/>
      <dgm:spPr/>
      <dgm:t>
        <a:bodyPr/>
        <a:lstStyle/>
        <a:p>
          <a:endParaRPr lang="en-US"/>
        </a:p>
      </dgm:t>
    </dgm:pt>
    <dgm:pt modelId="{CA58F25E-1780-4ED9-819A-128A3D9F8254}" type="sibTrans" cxnId="{85241E32-918A-4CBC-95D3-1F439284FFEF}">
      <dgm:prSet/>
      <dgm:spPr/>
      <dgm:t>
        <a:bodyPr/>
        <a:lstStyle/>
        <a:p>
          <a:endParaRPr lang="en-US"/>
        </a:p>
      </dgm:t>
    </dgm:pt>
    <dgm:pt modelId="{49BA3DE9-E3C5-4457-A44D-384785C7A770}">
      <dgm:prSet custT="1"/>
      <dgm:spPr>
        <a:solidFill>
          <a:schemeClr val="accent6"/>
        </a:solidFill>
      </dgm:spPr>
      <dgm:t>
        <a:bodyPr/>
        <a:lstStyle/>
        <a:p>
          <a:r>
            <a:rPr lang="it-IT" altLang="it-IT" sz="2000" dirty="0">
              <a:latin typeface="+mn-lt"/>
            </a:rPr>
            <a:t>SICKNESS – dimensione sociale del malessere</a:t>
          </a:r>
          <a:endParaRPr lang="en-US" sz="2000" dirty="0">
            <a:latin typeface="+mn-lt"/>
          </a:endParaRPr>
        </a:p>
      </dgm:t>
    </dgm:pt>
    <dgm:pt modelId="{085E2540-E453-4414-BE32-0366E11557C0}" type="parTrans" cxnId="{43B291BF-EFC6-4664-B590-72B91ABEE897}">
      <dgm:prSet/>
      <dgm:spPr/>
      <dgm:t>
        <a:bodyPr/>
        <a:lstStyle/>
        <a:p>
          <a:endParaRPr lang="it-IT"/>
        </a:p>
      </dgm:t>
    </dgm:pt>
    <dgm:pt modelId="{7FA009D9-B032-42D2-84C6-4A5021097CF1}" type="sibTrans" cxnId="{43B291BF-EFC6-4664-B590-72B91ABEE897}">
      <dgm:prSet/>
      <dgm:spPr/>
      <dgm:t>
        <a:bodyPr/>
        <a:lstStyle/>
        <a:p>
          <a:endParaRPr lang="it-IT"/>
        </a:p>
      </dgm:t>
    </dgm:pt>
    <dgm:pt modelId="{4F06C146-5649-42DB-A784-4CACCBA572C4}">
      <dgm:prSet custT="1"/>
      <dgm:spPr>
        <a:solidFill>
          <a:schemeClr val="accent6"/>
        </a:solidFill>
      </dgm:spPr>
      <dgm:t>
        <a:bodyPr/>
        <a:lstStyle/>
        <a:p>
          <a:r>
            <a:rPr lang="it-IT" altLang="it-IT" sz="2000" dirty="0">
              <a:latin typeface="+mn-lt"/>
            </a:rPr>
            <a:t>ILLNESS – esperienza soggettiva del malessere</a:t>
          </a:r>
          <a:endParaRPr lang="en-US" sz="2000" dirty="0">
            <a:latin typeface="+mn-lt"/>
          </a:endParaRPr>
        </a:p>
      </dgm:t>
    </dgm:pt>
    <dgm:pt modelId="{A6422FD4-364E-4018-815D-7461F52FD7D9}" type="parTrans" cxnId="{42E4B36A-D533-491E-A4DF-84ABB684ACE9}">
      <dgm:prSet/>
      <dgm:spPr/>
      <dgm:t>
        <a:bodyPr/>
        <a:lstStyle/>
        <a:p>
          <a:endParaRPr lang="it-IT"/>
        </a:p>
      </dgm:t>
    </dgm:pt>
    <dgm:pt modelId="{4AB78721-1CA0-46CF-B2DF-607338005949}" type="sibTrans" cxnId="{42E4B36A-D533-491E-A4DF-84ABB684ACE9}">
      <dgm:prSet/>
      <dgm:spPr/>
      <dgm:t>
        <a:bodyPr/>
        <a:lstStyle/>
        <a:p>
          <a:endParaRPr lang="it-IT"/>
        </a:p>
      </dgm:t>
    </dgm:pt>
    <dgm:pt modelId="{07ADBBED-FC91-AC4E-91E9-4CF3B6F3C2F2}" type="pres">
      <dgm:prSet presAssocID="{E54571B4-AC6E-4823-AAE2-18369F6F00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9664102-D85D-7F43-B77A-B2F1B6B5F570}" type="pres">
      <dgm:prSet presAssocID="{5698108C-53D0-4FD8-8391-492EF9F03841}" presName="parentText" presStyleLbl="node1" presStyleIdx="0" presStyleCnt="3" custScaleY="122121" custLinFactY="-4517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47FAED-643D-461F-89E7-442F388CE07F}" type="pres">
      <dgm:prSet presAssocID="{CA58F25E-1780-4ED9-819A-128A3D9F8254}" presName="spacer" presStyleCnt="0"/>
      <dgm:spPr/>
    </dgm:pt>
    <dgm:pt modelId="{C1D22B33-B181-4202-85FC-B070B08211F0}" type="pres">
      <dgm:prSet presAssocID="{49BA3DE9-E3C5-4457-A44D-384785C7A770}" presName="parentText" presStyleLbl="node1" presStyleIdx="1" presStyleCnt="3" custScaleX="98784" custScaleY="113903" custLinFactY="-19876" custLinFactNeighborX="-60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3FEB36E-0BD4-4235-9950-F0EFCE27A727}" type="pres">
      <dgm:prSet presAssocID="{7FA009D9-B032-42D2-84C6-4A5021097CF1}" presName="spacer" presStyleCnt="0"/>
      <dgm:spPr/>
    </dgm:pt>
    <dgm:pt modelId="{30806E48-EC24-43B2-BBD6-5006C7574663}" type="pres">
      <dgm:prSet presAssocID="{4F06C146-5649-42DB-A784-4CACCBA572C4}" presName="parentText" presStyleLbl="node1" presStyleIdx="2" presStyleCnt="3" custScaleX="98784" custScaleY="115111" custLinFactNeighborX="50" custLinFactNeighborY="-737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3B291BF-EFC6-4664-B590-72B91ABEE897}" srcId="{E54571B4-AC6E-4823-AAE2-18369F6F0052}" destId="{49BA3DE9-E3C5-4457-A44D-384785C7A770}" srcOrd="1" destOrd="0" parTransId="{085E2540-E453-4414-BE32-0366E11557C0}" sibTransId="{7FA009D9-B032-42D2-84C6-4A5021097CF1}"/>
    <dgm:cxn modelId="{85241E32-918A-4CBC-95D3-1F439284FFEF}" srcId="{E54571B4-AC6E-4823-AAE2-18369F6F0052}" destId="{5698108C-53D0-4FD8-8391-492EF9F03841}" srcOrd="0" destOrd="0" parTransId="{C00B27D1-C413-416B-8810-7BC24A2C32F5}" sibTransId="{CA58F25E-1780-4ED9-819A-128A3D9F8254}"/>
    <dgm:cxn modelId="{594BC942-07EB-493B-B5CC-7415BF531AF9}" type="presOf" srcId="{4F06C146-5649-42DB-A784-4CACCBA572C4}" destId="{30806E48-EC24-43B2-BBD6-5006C7574663}" srcOrd="0" destOrd="0" presId="urn:microsoft.com/office/officeart/2005/8/layout/vList2"/>
    <dgm:cxn modelId="{821AC7E5-842D-4FC3-9696-3389968478AC}" type="presOf" srcId="{49BA3DE9-E3C5-4457-A44D-384785C7A770}" destId="{C1D22B33-B181-4202-85FC-B070B08211F0}" srcOrd="0" destOrd="0" presId="urn:microsoft.com/office/officeart/2005/8/layout/vList2"/>
    <dgm:cxn modelId="{45FE2E5A-0242-7146-842B-BDC1E208F74B}" type="presOf" srcId="{E54571B4-AC6E-4823-AAE2-18369F6F0052}" destId="{07ADBBED-FC91-AC4E-91E9-4CF3B6F3C2F2}" srcOrd="0" destOrd="0" presId="urn:microsoft.com/office/officeart/2005/8/layout/vList2"/>
    <dgm:cxn modelId="{42E4B36A-D533-491E-A4DF-84ABB684ACE9}" srcId="{E54571B4-AC6E-4823-AAE2-18369F6F0052}" destId="{4F06C146-5649-42DB-A784-4CACCBA572C4}" srcOrd="2" destOrd="0" parTransId="{A6422FD4-364E-4018-815D-7461F52FD7D9}" sibTransId="{4AB78721-1CA0-46CF-B2DF-607338005949}"/>
    <dgm:cxn modelId="{80180A31-D58A-B646-8E94-964E83DA68F1}" type="presOf" srcId="{5698108C-53D0-4FD8-8391-492EF9F03841}" destId="{A9664102-D85D-7F43-B77A-B2F1B6B5F570}" srcOrd="0" destOrd="0" presId="urn:microsoft.com/office/officeart/2005/8/layout/vList2"/>
    <dgm:cxn modelId="{FEF30F1F-6FE3-6946-ACF2-47B13B00F0C4}" type="presParOf" srcId="{07ADBBED-FC91-AC4E-91E9-4CF3B6F3C2F2}" destId="{A9664102-D85D-7F43-B77A-B2F1B6B5F570}" srcOrd="0" destOrd="0" presId="urn:microsoft.com/office/officeart/2005/8/layout/vList2"/>
    <dgm:cxn modelId="{A80FF2A4-48CB-4A03-A3BB-55B41DFB1520}" type="presParOf" srcId="{07ADBBED-FC91-AC4E-91E9-4CF3B6F3C2F2}" destId="{9547FAED-643D-461F-89E7-442F388CE07F}" srcOrd="1" destOrd="0" presId="urn:microsoft.com/office/officeart/2005/8/layout/vList2"/>
    <dgm:cxn modelId="{17CA9930-F288-4B64-9D9A-9ED5492D345B}" type="presParOf" srcId="{07ADBBED-FC91-AC4E-91E9-4CF3B6F3C2F2}" destId="{C1D22B33-B181-4202-85FC-B070B08211F0}" srcOrd="2" destOrd="0" presId="urn:microsoft.com/office/officeart/2005/8/layout/vList2"/>
    <dgm:cxn modelId="{12ACB7AA-11F5-4C9D-B4CE-30E13EDCCA5B}" type="presParOf" srcId="{07ADBBED-FC91-AC4E-91E9-4CF3B6F3C2F2}" destId="{23FEB36E-0BD4-4235-9950-F0EFCE27A727}" srcOrd="3" destOrd="0" presId="urn:microsoft.com/office/officeart/2005/8/layout/vList2"/>
    <dgm:cxn modelId="{9473165B-57CE-4B80-B7E1-904E43AA91A2}" type="presParOf" srcId="{07ADBBED-FC91-AC4E-91E9-4CF3B6F3C2F2}" destId="{30806E48-EC24-43B2-BBD6-5006C757466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64102-D85D-7F43-B77A-B2F1B6B5F570}">
      <dsp:nvSpPr>
        <dsp:cNvPr id="0" name=""/>
        <dsp:cNvSpPr/>
      </dsp:nvSpPr>
      <dsp:spPr>
        <a:xfrm>
          <a:off x="0" y="3424387"/>
          <a:ext cx="7527177" cy="148596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altLang="it-IT" sz="2000" kern="1200" dirty="0">
              <a:latin typeface="+mn-lt"/>
            </a:rPr>
            <a:t>CORPO SOCIALE  – incorporazione di modelli e rappresentazioni culturali</a:t>
          </a:r>
          <a:endParaRPr lang="en-US" sz="2000" kern="1200" dirty="0">
            <a:latin typeface="+mn-lt"/>
          </a:endParaRPr>
        </a:p>
      </dsp:txBody>
      <dsp:txXfrm>
        <a:off x="72539" y="3496926"/>
        <a:ext cx="7382099" cy="1340890"/>
      </dsp:txXfrm>
    </dsp:sp>
    <dsp:sp modelId="{C1D22B33-B181-4202-85FC-B070B08211F0}">
      <dsp:nvSpPr>
        <dsp:cNvPr id="0" name=""/>
        <dsp:cNvSpPr/>
      </dsp:nvSpPr>
      <dsp:spPr>
        <a:xfrm>
          <a:off x="0" y="1677535"/>
          <a:ext cx="7435646" cy="13859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altLang="it-IT" sz="2000" kern="1200" dirty="0">
              <a:latin typeface="+mn-lt"/>
            </a:rPr>
            <a:t>CORPO POLITICO – strategie di disciplinamento e controllo</a:t>
          </a:r>
          <a:endParaRPr lang="en-US" sz="2000" kern="1200" dirty="0">
            <a:latin typeface="+mn-lt"/>
          </a:endParaRPr>
        </a:p>
      </dsp:txBody>
      <dsp:txXfrm>
        <a:off x="67658" y="1745193"/>
        <a:ext cx="7300330" cy="1250655"/>
      </dsp:txXfrm>
    </dsp:sp>
    <dsp:sp modelId="{30806E48-EC24-43B2-BBD6-5006C7574663}">
      <dsp:nvSpPr>
        <dsp:cNvPr id="0" name=""/>
        <dsp:cNvSpPr/>
      </dsp:nvSpPr>
      <dsp:spPr>
        <a:xfrm>
          <a:off x="0" y="93116"/>
          <a:ext cx="7435646" cy="14006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altLang="it-IT" sz="2000" kern="1200" dirty="0">
              <a:latin typeface="+mn-lt"/>
            </a:rPr>
            <a:t>CORPO INDIVIDUALE– senso del sé incorporato</a:t>
          </a:r>
          <a:endParaRPr lang="en-US" sz="2000" kern="1200" dirty="0">
            <a:latin typeface="+mn-lt"/>
          </a:endParaRPr>
        </a:p>
      </dsp:txBody>
      <dsp:txXfrm>
        <a:off x="68375" y="161491"/>
        <a:ext cx="7298896" cy="1263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64102-D85D-7F43-B77A-B2F1B6B5F570}">
      <dsp:nvSpPr>
        <dsp:cNvPr id="0" name=""/>
        <dsp:cNvSpPr/>
      </dsp:nvSpPr>
      <dsp:spPr>
        <a:xfrm>
          <a:off x="0" y="0"/>
          <a:ext cx="7527177" cy="1485968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altLang="it-IT" sz="2000" kern="1200" dirty="0">
              <a:latin typeface="+mn-lt"/>
            </a:rPr>
            <a:t>DISEASE – condizione patologica dell’organismo (definizione biomedica)</a:t>
          </a:r>
          <a:endParaRPr lang="en-US" sz="2000" kern="1200" dirty="0">
            <a:latin typeface="+mn-lt"/>
          </a:endParaRPr>
        </a:p>
      </dsp:txBody>
      <dsp:txXfrm>
        <a:off x="72539" y="72539"/>
        <a:ext cx="7382099" cy="1340890"/>
      </dsp:txXfrm>
    </dsp:sp>
    <dsp:sp modelId="{C1D22B33-B181-4202-85FC-B070B08211F0}">
      <dsp:nvSpPr>
        <dsp:cNvPr id="0" name=""/>
        <dsp:cNvSpPr/>
      </dsp:nvSpPr>
      <dsp:spPr>
        <a:xfrm>
          <a:off x="0" y="1962105"/>
          <a:ext cx="7435646" cy="1385971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altLang="it-IT" sz="2000" kern="1200" dirty="0">
              <a:latin typeface="+mn-lt"/>
            </a:rPr>
            <a:t>SICKNESS – dimensione sociale del malessere</a:t>
          </a:r>
          <a:endParaRPr lang="en-US" sz="2000" kern="1200" dirty="0">
            <a:latin typeface="+mn-lt"/>
          </a:endParaRPr>
        </a:p>
      </dsp:txBody>
      <dsp:txXfrm>
        <a:off x="67658" y="2029763"/>
        <a:ext cx="7300330" cy="1250655"/>
      </dsp:txXfrm>
    </dsp:sp>
    <dsp:sp modelId="{30806E48-EC24-43B2-BBD6-5006C7574663}">
      <dsp:nvSpPr>
        <dsp:cNvPr id="0" name=""/>
        <dsp:cNvSpPr/>
      </dsp:nvSpPr>
      <dsp:spPr>
        <a:xfrm>
          <a:off x="49528" y="3950529"/>
          <a:ext cx="7435646" cy="140067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altLang="it-IT" sz="2000" kern="1200" dirty="0">
              <a:latin typeface="+mn-lt"/>
            </a:rPr>
            <a:t>ILLNESS – esperienza soggettiva del malessere</a:t>
          </a:r>
          <a:endParaRPr lang="en-US" sz="2000" kern="1200" dirty="0">
            <a:latin typeface="+mn-lt"/>
          </a:endParaRPr>
        </a:p>
      </dsp:txBody>
      <dsp:txXfrm>
        <a:off x="117903" y="4018904"/>
        <a:ext cx="7298896" cy="1263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C0F66-7BF2-483C-883B-74F0F2CB9253}" type="datetimeFigureOut">
              <a:rPr lang="it-IT" smtClean="0"/>
              <a:t>26/01/2022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6A96D-DA55-4416-9344-E48E587D5B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885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r>
              <a:rPr lang="en-US" dirty="0" err="1"/>
              <a:t>Tristi</a:t>
            </a:r>
            <a:r>
              <a:rPr lang="en-US" dirty="0"/>
              <a:t> </a:t>
            </a:r>
            <a:r>
              <a:rPr lang="en-US" dirty="0" err="1"/>
              <a:t>tropici</a:t>
            </a:r>
            <a:r>
              <a:rPr lang="en-US" dirty="0"/>
              <a:t> 1955</a:t>
            </a:r>
          </a:p>
          <a:p>
            <a:endParaRPr lang="en-US" dirty="0"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6A96D-DA55-4416-9344-E48E587D5BF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309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«mangiatore di carne cruda»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6A96D-DA55-4416-9344-E48E587D5BF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226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6A96D-DA55-4416-9344-E48E587D5BF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454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6A96D-DA55-4416-9344-E48E587D5BF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449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6A96D-DA55-4416-9344-E48E587D5BF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348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6A96D-DA55-4416-9344-E48E587D5BF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821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Parametri Assente/presente (es mestruazioni)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6A96D-DA55-4416-9344-E48E587D5BF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721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xmlns="" id="{32AFC686-2128-8B49-9642-C1EEFD4006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03ADE38-BDA3-6046-AAFF-2CBA957DA360}" type="slidenum">
              <a:rPr lang="it-IT" altLang="it-IT" sz="1200" smtClean="0"/>
              <a:pPr/>
              <a:t>8</a:t>
            </a:fld>
            <a:endParaRPr lang="it-IT" altLang="it-IT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xmlns="" id="{E7C3DB3A-C0C9-3845-B90D-C3BA1E57C0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xmlns="" id="{7C61A0D3-574E-024D-9559-40A2779A2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261185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xmlns="" id="{32AFC686-2128-8B49-9642-C1EEFD4006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03ADE38-BDA3-6046-AAFF-2CBA957DA360}" type="slidenum">
              <a:rPr lang="it-IT" altLang="it-IT" sz="1200" smtClean="0"/>
              <a:pPr/>
              <a:t>9</a:t>
            </a:fld>
            <a:endParaRPr lang="it-IT" altLang="it-IT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xmlns="" id="{E7C3DB3A-C0C9-3845-B90D-C3BA1E57C0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xmlns="" id="{7C61A0D3-574E-024D-9559-40A2779A2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183800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6A96D-DA55-4416-9344-E48E587D5BF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256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6A96D-DA55-4416-9344-E48E587D5BF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53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648D-9732-44D8-A1AD-19D09C8E3B5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1248-F4F7-42A6-87B3-115A83E8CE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8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648D-9732-44D8-A1AD-19D09C8E3B5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1248-F4F7-42A6-87B3-115A83E8CE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648D-9732-44D8-A1AD-19D09C8E3B5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1248-F4F7-42A6-87B3-115A83E8CE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2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648D-9732-44D8-A1AD-19D09C8E3B5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1248-F4F7-42A6-87B3-115A83E8CE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67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648D-9732-44D8-A1AD-19D09C8E3B5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1248-F4F7-42A6-87B3-115A83E8CE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5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648D-9732-44D8-A1AD-19D09C8E3B5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1248-F4F7-42A6-87B3-115A83E8CE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6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648D-9732-44D8-A1AD-19D09C8E3B5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1248-F4F7-42A6-87B3-115A83E8CE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0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648D-9732-44D8-A1AD-19D09C8E3B5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1248-F4F7-42A6-87B3-115A83E8CE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0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648D-9732-44D8-A1AD-19D09C8E3B5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1248-F4F7-42A6-87B3-115A83E8CE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4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648D-9732-44D8-A1AD-19D09C8E3B5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1248-F4F7-42A6-87B3-115A83E8CE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9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648D-9732-44D8-A1AD-19D09C8E3B5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1248-F4F7-42A6-87B3-115A83E8CE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1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F648D-9732-44D8-A1AD-19D09C8E3B59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71248-F4F7-42A6-87B3-115A83E8CE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0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fif"/><Relationship Id="rId5" Type="http://schemas.openxmlformats.org/officeDocument/2006/relationships/image" Target="../media/image4.jfif"/><Relationship Id="rId4" Type="http://schemas.openxmlformats.org/officeDocument/2006/relationships/image" Target="../media/image3.jf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8D93DA-2B38-4A67-86CF-E33E205BE6B6}"/>
              </a:ext>
            </a:extLst>
          </p:cNvPr>
          <p:cNvSpPr/>
          <p:nvPr/>
        </p:nvSpPr>
        <p:spPr>
          <a:xfrm>
            <a:off x="565608" y="358219"/>
            <a:ext cx="5778631" cy="6499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defRPr/>
            </a:pPr>
            <a:endParaRPr lang="en-US" altLang="en-US" sz="3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defRPr/>
            </a:pPr>
            <a:r>
              <a:rPr lang="en-US" altLang="en-US" sz="3600" b="1" dirty="0"/>
              <a:t>INTRODUZIONE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defRPr/>
            </a:pPr>
            <a:r>
              <a:rPr lang="en-US" altLang="en-US" sz="3600" b="1" dirty="0"/>
              <a:t>ALL’ ANTROPOLOGIA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defRPr/>
            </a:pPr>
            <a:r>
              <a:rPr lang="en-US" altLang="en-US" sz="3600" b="1" dirty="0"/>
              <a:t>CULTURALE</a:t>
            </a:r>
            <a:endParaRPr lang="en-US" sz="36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94A7FB3F-1B09-48F1-8880-F21B0D202FC2}"/>
              </a:ext>
            </a:extLst>
          </p:cNvPr>
          <p:cNvSpPr txBox="1"/>
          <p:nvPr/>
        </p:nvSpPr>
        <p:spPr>
          <a:xfrm>
            <a:off x="402042" y="5052201"/>
            <a:ext cx="548391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400" dirty="0"/>
              <a:t>Valentina Mutti</a:t>
            </a:r>
          </a:p>
          <a:p>
            <a:endParaRPr lang="it-IT" sz="2400" dirty="0">
              <a:cs typeface="Calibri"/>
            </a:endParaRPr>
          </a:p>
          <a:p>
            <a:r>
              <a:rPr lang="it-IT" sz="2400" dirty="0">
                <a:cs typeface="Calibri"/>
              </a:rPr>
              <a:t>26 Gennaio 2022, UNITRE Arcore</a:t>
            </a:r>
          </a:p>
        </p:txBody>
      </p:sp>
      <p:pic>
        <p:nvPicPr>
          <p:cNvPr id="3" name="Immagine 2" descr="Immagine che contiene colorato, decorato, mucchio, dipinto&#10;&#10;Descrizione generata automaticamente">
            <a:extLst>
              <a:ext uri="{FF2B5EF4-FFF2-40B4-BE49-F238E27FC236}">
                <a16:creationId xmlns:a16="http://schemas.microsoft.com/office/drawing/2014/main" xmlns="" id="{30040D47-D6F3-4BE3-8908-42933FAD5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26" y="595781"/>
            <a:ext cx="5778632" cy="5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1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5AABD-86DC-4E17-BF75-572E2F71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67" y="552091"/>
            <a:ext cx="4056469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200" b="1" kern="1200" dirty="0">
                <a:latin typeface="+mj-lt"/>
                <a:ea typeface="+mj-ea"/>
                <a:cs typeface="+mj-cs"/>
              </a:rPr>
              <a:t>Scuola di </a:t>
            </a:r>
            <a:r>
              <a:rPr lang="it-IT" sz="4200" b="1" dirty="0"/>
              <a:t>H</a:t>
            </a:r>
            <a:r>
              <a:rPr lang="it-IT" sz="4200" b="1" kern="1200" dirty="0">
                <a:latin typeface="+mj-lt"/>
                <a:ea typeface="+mj-ea"/>
                <a:cs typeface="+mj-cs"/>
              </a:rPr>
              <a:t>arvard,</a:t>
            </a:r>
            <a:br>
              <a:rPr lang="it-IT" sz="4200" b="1" kern="1200" dirty="0">
                <a:latin typeface="+mj-lt"/>
                <a:ea typeface="+mj-ea"/>
                <a:cs typeface="+mj-cs"/>
              </a:rPr>
            </a:br>
            <a:r>
              <a:rPr lang="it-IT" sz="4200" b="1" kern="1200" dirty="0">
                <a:latin typeface="+mj-lt"/>
                <a:ea typeface="+mj-ea"/>
                <a:cs typeface="+mj-cs"/>
              </a:rPr>
              <a:t>la </a:t>
            </a:r>
            <a:r>
              <a:rPr lang="it-IT" sz="4200" b="1" i="1" kern="1200" dirty="0" err="1">
                <a:latin typeface="+mj-lt"/>
                <a:ea typeface="+mj-ea"/>
                <a:cs typeface="+mj-cs"/>
              </a:rPr>
              <a:t>illness</a:t>
            </a:r>
            <a:r>
              <a:rPr lang="it-IT" sz="4200" b="1" i="1" kern="1200" dirty="0">
                <a:latin typeface="+mj-lt"/>
                <a:ea typeface="+mj-ea"/>
                <a:cs typeface="+mj-cs"/>
              </a:rPr>
              <a:t> narrative</a:t>
            </a:r>
            <a:br>
              <a:rPr lang="it-IT" sz="4200" b="1" i="1" kern="1200" dirty="0">
                <a:latin typeface="+mj-lt"/>
                <a:ea typeface="+mj-ea"/>
                <a:cs typeface="+mj-cs"/>
              </a:rPr>
            </a:br>
            <a:r>
              <a:rPr lang="it-IT" sz="4200" b="1" i="1" kern="1200" dirty="0">
                <a:latin typeface="+mj-lt"/>
                <a:ea typeface="+mj-ea"/>
                <a:cs typeface="+mj-cs"/>
              </a:rPr>
              <a:t/>
            </a:r>
            <a:br>
              <a:rPr lang="it-IT" sz="4200" b="1" i="1" kern="1200" dirty="0">
                <a:latin typeface="+mj-lt"/>
                <a:ea typeface="+mj-ea"/>
                <a:cs typeface="+mj-cs"/>
              </a:rPr>
            </a:br>
            <a:r>
              <a:rPr lang="it-IT" sz="4200" b="1" i="1" kern="1200" dirty="0">
                <a:latin typeface="+mj-lt"/>
                <a:ea typeface="+mj-ea"/>
                <a:cs typeface="+mj-cs"/>
              </a:rPr>
              <a:t/>
            </a:r>
            <a:br>
              <a:rPr lang="it-IT" sz="4200" b="1" i="1" kern="1200" dirty="0">
                <a:latin typeface="+mj-lt"/>
                <a:ea typeface="+mj-ea"/>
                <a:cs typeface="+mj-cs"/>
              </a:rPr>
            </a:br>
            <a:r>
              <a:rPr lang="it-IT" sz="2000" b="0" i="1" dirty="0">
                <a:solidFill>
                  <a:srgbClr val="444455"/>
                </a:solidFill>
                <a:effectLst/>
              </a:rPr>
              <a:t>“storie” come strumento di valutazione dell’efficacia della cura e di costruzione della relazione medico- paziente  </a:t>
            </a:r>
            <a:r>
              <a:rPr lang="it-IT" sz="2000" b="0" i="1" dirty="0">
                <a:solidFill>
                  <a:srgbClr val="444455"/>
                </a:solidFill>
                <a:effectLst/>
                <a:sym typeface="Wingdings" panose="05000000000000000000" pitchFamily="2" charset="2"/>
              </a:rPr>
              <a:t> rete semantica</a:t>
            </a:r>
            <a:endParaRPr lang="it-IT" sz="2000" b="1" i="1" kern="1200" dirty="0">
              <a:ea typeface="+mj-ea"/>
              <a:cs typeface="+mj-cs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033920-D702-4928-A3DB-A1E97297B33A}"/>
              </a:ext>
            </a:extLst>
          </p:cNvPr>
          <p:cNvSpPr txBox="1"/>
          <p:nvPr/>
        </p:nvSpPr>
        <p:spPr>
          <a:xfrm>
            <a:off x="5035002" y="1385739"/>
            <a:ext cx="6975311" cy="56183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/>
          </a:bodyPr>
          <a:lstStyle/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2200" b="0" i="0" dirty="0">
                <a:solidFill>
                  <a:srgbClr val="868990"/>
                </a:solidFill>
                <a:effectLst/>
              </a:rPr>
              <a:t>Nelle narrazioni dell’esperienza della malattia la dimensione simbolica e intersoggettiva è intrecciata a quella individuale</a:t>
            </a:r>
            <a:r>
              <a:rPr lang="it-IT" sz="2200" b="0" i="0" dirty="0">
                <a:solidFill>
                  <a:srgbClr val="86899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it-IT" sz="2200" b="0" i="0" dirty="0">
                <a:solidFill>
                  <a:srgbClr val="868990"/>
                </a:solidFill>
                <a:effectLst/>
              </a:rPr>
              <a:t>capacità di attingere ad un repertorio culturale condiviso, percorsi attivati nella ricerca della cura, ricerca di un senso da attribuire alla malattia, differenti itinerari dei soggetti sofferenti e la pluralità dei percorsi terapeutici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200" dirty="0">
              <a:solidFill>
                <a:srgbClr val="868990"/>
              </a:solidFill>
            </a:endParaRPr>
          </a:p>
          <a:p>
            <a:pPr marL="514350" indent="-457200" defTabSz="9144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it-IT" sz="2800" dirty="0">
                <a:cs typeface="Calibri"/>
              </a:rPr>
              <a:t>Arthur </a:t>
            </a:r>
            <a:r>
              <a:rPr lang="it-IT" sz="2800" dirty="0" err="1">
                <a:cs typeface="Calibri"/>
              </a:rPr>
              <a:t>Klienman</a:t>
            </a:r>
            <a:r>
              <a:rPr lang="it-IT" sz="2800" dirty="0">
                <a:cs typeface="Calibri"/>
              </a:rPr>
              <a:t> (1941)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2000" b="0" i="1" dirty="0">
                <a:solidFill>
                  <a:srgbClr val="202122"/>
                </a:solidFill>
                <a:effectLst/>
                <a:latin typeface="+mj-lt"/>
              </a:rPr>
              <a:t>«L'importante è umanizzare questo mondo che sta diventando freddo, cinico, crudele, troppo soggetto alle leggi della biologia. Prendiamoci la responsabilità di umanizzarlo prima che la sofferenza esploda»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000" b="0" i="1" dirty="0">
              <a:solidFill>
                <a:srgbClr val="3E3F3E"/>
              </a:solidFill>
              <a:effectLst/>
              <a:latin typeface="Crimson Text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2800" dirty="0">
                <a:cs typeface="Calibri"/>
              </a:rPr>
              <a:t>- Byron J. Good (1944)  </a:t>
            </a:r>
            <a:endParaRPr lang="it-IT" sz="2800" dirty="0">
              <a:solidFill>
                <a:srgbClr val="FF0000"/>
              </a:solidFill>
              <a:cs typeface="Calibri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2000" i="1" dirty="0">
                <a:solidFill>
                  <a:srgbClr val="666666"/>
                </a:solidFill>
                <a:latin typeface="Crimson Text"/>
                <a:cs typeface="Calibri"/>
              </a:rPr>
              <a:t>«L’anatomia identifica l’uomo come un corpo, un caso, un paziente o un cadavere. La persona è un costrutto culturale, è un modo complesso e culturalmente dato di esperire se stessi e gli altri, e per ricostruire la persona quale oggetto dell’attenzione medica è richiesto un “lavoro” culturale»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400" b="0" i="0" dirty="0">
              <a:solidFill>
                <a:srgbClr val="4A4A4A"/>
              </a:solidFill>
              <a:effectLst/>
              <a:latin typeface="Source Sans Pro" panose="020B0604020202020204" pitchFamily="34" charset="0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400" dirty="0">
              <a:solidFill>
                <a:srgbClr val="4A4A4A"/>
              </a:solidFill>
              <a:latin typeface="Source Sans Pro" panose="020B0604020202020204" pitchFamily="34" charset="0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8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1DE32-810C-4B61-A43F-F58DD78499B6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 b="1" u="sng" dirty="0"/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B0E41EA6-F5E4-480A-B7C7-A90AFCA7F9C4}"/>
              </a:ext>
            </a:extLst>
          </p:cNvPr>
          <p:cNvSpPr txBox="1"/>
          <p:nvPr/>
        </p:nvSpPr>
        <p:spPr>
          <a:xfrm>
            <a:off x="489268" y="2215326"/>
            <a:ext cx="3937532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50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885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5AABD-86DC-4E17-BF75-572E2F71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67" y="552091"/>
            <a:ext cx="4056469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200" b="1" kern="1200" dirty="0">
                <a:latin typeface="+mj-lt"/>
                <a:ea typeface="+mj-ea"/>
                <a:cs typeface="+mj-cs"/>
              </a:rPr>
              <a:t>Ancora su Scuola di </a:t>
            </a:r>
            <a:r>
              <a:rPr lang="it-IT" sz="4200" b="1" dirty="0"/>
              <a:t>H</a:t>
            </a:r>
            <a:r>
              <a:rPr lang="it-IT" sz="4200" b="1" kern="1200" dirty="0">
                <a:latin typeface="+mj-lt"/>
                <a:ea typeface="+mj-ea"/>
                <a:cs typeface="+mj-cs"/>
              </a:rPr>
              <a:t>arvard</a:t>
            </a:r>
            <a:r>
              <a:rPr lang="it-IT" sz="4200" b="1" dirty="0"/>
              <a:t> e oltre</a:t>
            </a:r>
            <a:r>
              <a:rPr lang="it-IT" sz="4200" b="1" i="1" kern="1200" dirty="0">
                <a:latin typeface="+mj-lt"/>
                <a:ea typeface="+mj-ea"/>
                <a:cs typeface="+mj-cs"/>
              </a:rPr>
              <a:t/>
            </a:r>
            <a:br>
              <a:rPr lang="it-IT" sz="4200" b="1" i="1" kern="1200" dirty="0">
                <a:latin typeface="+mj-lt"/>
                <a:ea typeface="+mj-ea"/>
                <a:cs typeface="+mj-cs"/>
              </a:rPr>
            </a:br>
            <a:r>
              <a:rPr lang="it-IT" sz="4200" b="1" i="1" kern="1200" dirty="0">
                <a:latin typeface="+mj-lt"/>
                <a:ea typeface="+mj-ea"/>
                <a:cs typeface="+mj-cs"/>
              </a:rPr>
              <a:t/>
            </a:r>
            <a:br>
              <a:rPr lang="it-IT" sz="4200" b="1" i="1" kern="1200" dirty="0">
                <a:latin typeface="+mj-lt"/>
                <a:ea typeface="+mj-ea"/>
                <a:cs typeface="+mj-cs"/>
              </a:rPr>
            </a:br>
            <a:endParaRPr lang="it-IT" sz="2000" b="1" i="1" kern="1200" dirty="0">
              <a:ea typeface="+mj-ea"/>
              <a:cs typeface="+mj-cs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033920-D702-4928-A3DB-A1E97297B33A}"/>
              </a:ext>
            </a:extLst>
          </p:cNvPr>
          <p:cNvSpPr txBox="1"/>
          <p:nvPr/>
        </p:nvSpPr>
        <p:spPr>
          <a:xfrm>
            <a:off x="4884847" y="1197203"/>
            <a:ext cx="7125467" cy="580691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2200" b="0" i="0" dirty="0">
                <a:solidFill>
                  <a:srgbClr val="868990"/>
                </a:solidFill>
                <a:effectLst/>
              </a:rPr>
              <a:t>La sofferenza è un aspetto universale dell’esperienza, come lo sono per esempio le malattie croniche, le guerre e le epidemie, che alla luce di un’attenta analisi comparativa si rivelano una condizione trasversale a tutte le culture.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400" dirty="0">
              <a:solidFill>
                <a:srgbClr val="868990"/>
              </a:solidFill>
              <a:latin typeface="Raleway" panose="020B0604020202020204" pitchFamily="2" charset="0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2400" b="0" i="0" dirty="0">
                <a:solidFill>
                  <a:srgbClr val="4A4A4A"/>
                </a:solidFill>
                <a:effectLst/>
                <a:latin typeface="+mj-lt"/>
              </a:rPr>
              <a:t>Es. micro-etnografie allievi medici con pazienti </a:t>
            </a:r>
            <a:r>
              <a:rPr lang="it-IT" sz="2400" b="0" i="0" dirty="0">
                <a:solidFill>
                  <a:srgbClr val="4A4A4A"/>
                </a:solidFill>
                <a:effectLst/>
                <a:latin typeface="+mj-lt"/>
                <a:sym typeface="Wingdings" panose="05000000000000000000" pitchFamily="2" charset="2"/>
              </a:rPr>
              <a:t> </a:t>
            </a:r>
            <a:r>
              <a:rPr lang="it-IT" sz="2000" b="0" i="0" dirty="0">
                <a:solidFill>
                  <a:srgbClr val="4A4A4A"/>
                </a:solidFill>
                <a:effectLst/>
                <a:latin typeface="+mj-lt"/>
              </a:rPr>
              <a:t>aspettative e attitudine riguardo: malattia/trattamento, percezioni riguardo la loro prognosi, conoscenze ed emozioni riguardanti la malattia, cause della malattia, scelta del metodo di cura (inclusi i metodi tradizionali), pregiudizi e discriminazioni, influenze della cultura tradizionale e linguaggio, supporto sociale, risorse e diseguaglianza in sanità.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000" dirty="0">
              <a:solidFill>
                <a:srgbClr val="4A4A4A"/>
              </a:solidFill>
              <a:latin typeface="+mj-lt"/>
              <a:cs typeface="Calibri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000" i="1" dirty="0">
              <a:solidFill>
                <a:srgbClr val="4A4A4A"/>
              </a:solidFill>
              <a:latin typeface="+mj-lt"/>
              <a:cs typeface="Calibri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2000" i="1" dirty="0">
                <a:solidFill>
                  <a:srgbClr val="FF0000"/>
                </a:solidFill>
                <a:latin typeface="+mj-lt"/>
                <a:cs typeface="Calibri"/>
              </a:rPr>
              <a:t>Poco spazio alle determinanti sociali della malattia!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000" i="1" dirty="0">
              <a:solidFill>
                <a:srgbClr val="4A4A4A"/>
              </a:solidFill>
              <a:latin typeface="+mj-lt"/>
              <a:cs typeface="Calibri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2200" b="1" dirty="0">
                <a:solidFill>
                  <a:srgbClr val="4A4A4A"/>
                </a:solidFill>
                <a:cs typeface="Calibri"/>
              </a:rPr>
              <a:t>- Allan Young (1938) </a:t>
            </a:r>
            <a:r>
              <a:rPr lang="it-IT" sz="2200" dirty="0">
                <a:solidFill>
                  <a:srgbClr val="4A4A4A"/>
                </a:solidFill>
                <a:cs typeface="Calibri"/>
              </a:rPr>
              <a:t>dinamiche istituzionali, politiche e sociali che attivano percorsi di cura sulla base di discriminanti di classe, background etnico, status e genere.</a:t>
            </a:r>
            <a:endParaRPr lang="it-IT" sz="2200" dirty="0">
              <a:cs typeface="Calibri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800" dirty="0">
              <a:cs typeface="Calibri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8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1DE32-810C-4B61-A43F-F58DD78499B6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 b="1" u="sng" dirty="0"/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B0E41EA6-F5E4-480A-B7C7-A90AFCA7F9C4}"/>
              </a:ext>
            </a:extLst>
          </p:cNvPr>
          <p:cNvSpPr txBox="1"/>
          <p:nvPr/>
        </p:nvSpPr>
        <p:spPr>
          <a:xfrm>
            <a:off x="489268" y="2215326"/>
            <a:ext cx="3937532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50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675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xmlns="" id="{DB90EDA9-2517-46EC-B6D4-3918D04786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5AABD-86DC-4E17-BF75-572E2F71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Medicalizzazione, burocratizzazione,  e altri processi</a:t>
            </a:r>
            <a:br>
              <a:rPr lang="en-US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3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D449B1F2-532C-44C7-8AC7-28EA15EE0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Immagine 7" descr="Immagine che contiene giallo, persona, esterni, cappotto&#10;&#10;Descrizione generata automaticamente">
            <a:extLst>
              <a:ext uri="{FF2B5EF4-FFF2-40B4-BE49-F238E27FC236}">
                <a16:creationId xmlns:a16="http://schemas.microsoft.com/office/drawing/2014/main" xmlns="" id="{6BDD85EE-D775-42B9-9126-4A30184EA7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" r="2" b="1747"/>
          <a:stretch/>
        </p:blipFill>
        <p:spPr>
          <a:xfrm>
            <a:off x="7684008" y="10"/>
            <a:ext cx="4507992" cy="2934576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EE7D3784-5CF9-4282-9B1C-523957852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B234CBB0-9FAE-41C0-9636-835B93ACAA7C}"/>
              </a:ext>
            </a:extLst>
          </p:cNvPr>
          <p:cNvSpPr txBox="1"/>
          <p:nvPr/>
        </p:nvSpPr>
        <p:spPr>
          <a:xfrm>
            <a:off x="612648" y="3355848"/>
            <a:ext cx="6272784" cy="2825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Alto </a:t>
            </a:r>
            <a:r>
              <a:rPr lang="en-US" sz="2000" dirty="0" err="1"/>
              <a:t>grado</a:t>
            </a:r>
            <a:r>
              <a:rPr lang="en-US" sz="2000" dirty="0"/>
              <a:t> di </a:t>
            </a:r>
            <a:r>
              <a:rPr lang="en-US" sz="2000" dirty="0" err="1"/>
              <a:t>specializzazione</a:t>
            </a:r>
            <a:r>
              <a:rPr lang="en-US" sz="2000" dirty="0"/>
              <a:t> e </a:t>
            </a:r>
            <a:r>
              <a:rPr lang="en-US" sz="2000" dirty="0" err="1"/>
              <a:t>burocratizzazione</a:t>
            </a:r>
            <a:r>
              <a:rPr lang="en-US" sz="2000" dirty="0"/>
              <a:t> VS </a:t>
            </a:r>
            <a:r>
              <a:rPr lang="en-US" sz="2000" dirty="0" err="1"/>
              <a:t>approccio</a:t>
            </a:r>
            <a:r>
              <a:rPr lang="en-US" sz="2000" dirty="0"/>
              <a:t> </a:t>
            </a:r>
            <a:r>
              <a:rPr lang="en-US" sz="2000" dirty="0" err="1"/>
              <a:t>olistico</a:t>
            </a: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Medicalizzazione</a:t>
            </a:r>
            <a:r>
              <a:rPr lang="en-US" sz="2000" dirty="0"/>
              <a:t> di </a:t>
            </a:r>
            <a:r>
              <a:rPr lang="en-US" sz="2000" dirty="0" err="1"/>
              <a:t>fenomeni</a:t>
            </a:r>
            <a:r>
              <a:rPr lang="en-US" sz="2000" dirty="0"/>
              <a:t> </a:t>
            </a:r>
            <a:r>
              <a:rPr lang="en-US" sz="2000" dirty="0" err="1"/>
              <a:t>fisiologici</a:t>
            </a:r>
            <a:r>
              <a:rPr lang="en-US" sz="2000" dirty="0"/>
              <a:t> (es. </a:t>
            </a:r>
            <a:r>
              <a:rPr lang="en-US" sz="2000" dirty="0" err="1"/>
              <a:t>Gravidanza</a:t>
            </a:r>
            <a:r>
              <a:rPr lang="en-US" sz="2000" dirty="0"/>
              <a:t>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Rischio</a:t>
            </a:r>
            <a:r>
              <a:rPr lang="en-US" sz="2000" dirty="0"/>
              <a:t> di </a:t>
            </a:r>
            <a:r>
              <a:rPr lang="en-US" sz="2000" dirty="0" err="1"/>
              <a:t>patologizzare</a:t>
            </a:r>
            <a:r>
              <a:rPr lang="en-US" sz="2000" dirty="0"/>
              <a:t> </a:t>
            </a:r>
            <a:r>
              <a:rPr lang="en-US" sz="2000" dirty="0" err="1"/>
              <a:t>comportamenti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riflettono</a:t>
            </a:r>
            <a:r>
              <a:rPr lang="en-US" sz="2000" dirty="0"/>
              <a:t> </a:t>
            </a:r>
            <a:r>
              <a:rPr lang="en-US" sz="2000" dirty="0" err="1"/>
              <a:t>differenti</a:t>
            </a:r>
            <a:r>
              <a:rPr lang="en-US" sz="2000" dirty="0"/>
              <a:t> </a:t>
            </a:r>
            <a:r>
              <a:rPr lang="en-US" sz="2000" dirty="0" err="1"/>
              <a:t>modalità</a:t>
            </a:r>
            <a:r>
              <a:rPr lang="en-US" sz="2000" dirty="0"/>
              <a:t> </a:t>
            </a:r>
            <a:r>
              <a:rPr lang="en-US" sz="2000" dirty="0" err="1"/>
              <a:t>culturali</a:t>
            </a: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Casi</a:t>
            </a:r>
            <a:r>
              <a:rPr lang="en-US" sz="2000" dirty="0"/>
              <a:t> </a:t>
            </a:r>
            <a:r>
              <a:rPr lang="en-US" sz="2000" dirty="0" err="1"/>
              <a:t>etnografici</a:t>
            </a:r>
            <a:r>
              <a:rPr lang="en-US" sz="2000" dirty="0"/>
              <a:t>: </a:t>
            </a:r>
            <a:r>
              <a:rPr lang="en-US" sz="2000" dirty="0" err="1"/>
              <a:t>gravidanze</a:t>
            </a:r>
            <a:r>
              <a:rPr lang="en-US" sz="2000" dirty="0"/>
              <a:t> </a:t>
            </a:r>
            <a:r>
              <a:rPr lang="en-US" sz="2000" dirty="0" err="1"/>
              <a:t>precoci</a:t>
            </a:r>
            <a:r>
              <a:rPr lang="en-US" sz="2000" dirty="0"/>
              <a:t>, AIDS, Ebola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9BDB121A-FE08-44C3-9CCE-1795C9BD5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r="24125" b="1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B0E41EA6-F5E4-480A-B7C7-A90AFCA7F9C4}"/>
              </a:ext>
            </a:extLst>
          </p:cNvPr>
          <p:cNvSpPr txBox="1"/>
          <p:nvPr/>
        </p:nvSpPr>
        <p:spPr>
          <a:xfrm>
            <a:off x="5525993" y="1225485"/>
            <a:ext cx="6377343" cy="5165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defRPr/>
            </a:pPr>
            <a:endParaRPr lang="it-IT" altLang="en-US" sz="20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82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1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5AABD-86DC-4E17-BF75-572E2F71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862" y="329184"/>
            <a:ext cx="100500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 </a:t>
            </a:r>
            <a:r>
              <a:rPr lang="en-US" sz="4000" b="1" dirty="0"/>
              <a:t>ETNOPSICHIATRIA</a:t>
            </a:r>
            <a:endParaRPr lang="en-US" sz="5400" b="1" dirty="0"/>
          </a:p>
        </p:txBody>
      </p:sp>
      <p:sp>
        <p:nvSpPr>
          <p:cNvPr id="54" name="sketchy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B234CBB0-9FAE-41C0-9636-835B93ACAA7C}"/>
              </a:ext>
            </a:extLst>
          </p:cNvPr>
          <p:cNvSpPr txBox="1"/>
          <p:nvPr/>
        </p:nvSpPr>
        <p:spPr>
          <a:xfrm>
            <a:off x="188537" y="3081717"/>
            <a:ext cx="7258638" cy="3556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it-IT" sz="2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it-IT" sz="2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B0E41EA6-F5E4-480A-B7C7-A90AFCA7F9C4}"/>
              </a:ext>
            </a:extLst>
          </p:cNvPr>
          <p:cNvSpPr txBox="1"/>
          <p:nvPr/>
        </p:nvSpPr>
        <p:spPr>
          <a:xfrm>
            <a:off x="5525993" y="1225485"/>
            <a:ext cx="6377343" cy="5165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defRPr/>
            </a:pPr>
            <a:endParaRPr lang="it-IT" altLang="en-US" sz="20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28321F1A-0660-4775-8183-FC68B4FCF372}"/>
              </a:ext>
            </a:extLst>
          </p:cNvPr>
          <p:cNvSpPr txBox="1"/>
          <p:nvPr/>
        </p:nvSpPr>
        <p:spPr>
          <a:xfrm>
            <a:off x="188537" y="1752500"/>
            <a:ext cx="7985445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r>
              <a:rPr lang="it-IT" sz="2200" dirty="0">
                <a:latin typeface="-apple-system"/>
              </a:rPr>
              <a:t>S</a:t>
            </a:r>
            <a:r>
              <a:rPr lang="it-IT" sz="2200" b="0" i="0" dirty="0">
                <a:effectLst/>
                <a:latin typeface="-apple-system"/>
              </a:rPr>
              <a:t>tudia la configurazione fenomenica degli stati di disordine emotivo, cognitivo, comportamentale e somatico nelle varie culture. Si occupa di rintracciare le strategie culturali di individuazione, denominazione e interpretazione di tali fenomeni.</a:t>
            </a:r>
          </a:p>
          <a:p>
            <a:endParaRPr lang="it-IT" sz="2200" dirty="0">
              <a:latin typeface="-apple-system"/>
            </a:endParaRPr>
          </a:p>
          <a:p>
            <a:r>
              <a:rPr lang="it-IT" sz="2200" dirty="0">
                <a:latin typeface="-apple-system"/>
              </a:rPr>
              <a:t>Psichiatria </a:t>
            </a:r>
            <a:r>
              <a:rPr lang="it-IT" sz="2200" dirty="0">
                <a:latin typeface="-apple-system"/>
                <a:sym typeface="Wingdings" panose="05000000000000000000" pitchFamily="2" charset="2"/>
              </a:rPr>
              <a:t> astrarre dal singolo caso indicazioni valide per tutti</a:t>
            </a:r>
          </a:p>
          <a:p>
            <a:r>
              <a:rPr lang="it-IT" sz="2200" dirty="0">
                <a:latin typeface="-apple-system"/>
                <a:sym typeface="Wingdings" panose="05000000000000000000" pitchFamily="2" charset="2"/>
              </a:rPr>
              <a:t>Etnopsichiatria  sottolinea la specificità in rapporto al gruppo e l’ambiente</a:t>
            </a:r>
          </a:p>
          <a:p>
            <a:endParaRPr lang="it-IT" sz="2200" dirty="0">
              <a:latin typeface="-apple-system"/>
              <a:sym typeface="Wingdings" panose="05000000000000000000" pitchFamily="2" charset="2"/>
            </a:endParaRPr>
          </a:p>
          <a:p>
            <a:r>
              <a:rPr lang="it-IT" sz="2200" dirty="0">
                <a:latin typeface="-apple-system"/>
                <a:sym typeface="Wingdings" panose="05000000000000000000" pitchFamily="2" charset="2"/>
              </a:rPr>
              <a:t>Diverse spiegazioni del disturbo hanno a che fare con la visione del mondo di ogni cultura (es. guaritori, magia, ma anche test culturalmente orientati!)</a:t>
            </a:r>
            <a:endParaRPr lang="it-IT" sz="2200" dirty="0">
              <a:latin typeface="-apple-system"/>
            </a:endParaRPr>
          </a:p>
          <a:p>
            <a:endParaRPr lang="it-IT" dirty="0">
              <a:latin typeface="-apple-system"/>
            </a:endParaRPr>
          </a:p>
          <a:p>
            <a:endParaRPr lang="it-IT" dirty="0">
              <a:latin typeface="-apple-system"/>
            </a:endParaRPr>
          </a:p>
          <a:p>
            <a:endParaRPr lang="it-IT" dirty="0"/>
          </a:p>
        </p:txBody>
      </p:sp>
      <p:pic>
        <p:nvPicPr>
          <p:cNvPr id="6" name="Immagine 5" descr="Immagine che contiene testo, rosso&#10;&#10;Descrizione generata automaticamente">
            <a:extLst>
              <a:ext uri="{FF2B5EF4-FFF2-40B4-BE49-F238E27FC236}">
                <a16:creationId xmlns:a16="http://schemas.microsoft.com/office/drawing/2014/main" xmlns="" id="{3300E5A1-CB3E-45E8-B515-72CDDF128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135" y="898666"/>
            <a:ext cx="2357738" cy="310274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4F5FBD4B-FAAD-49E0-BA6E-A958DDF2687E}"/>
              </a:ext>
            </a:extLst>
          </p:cNvPr>
          <p:cNvSpPr txBox="1"/>
          <p:nvPr/>
        </p:nvSpPr>
        <p:spPr>
          <a:xfrm>
            <a:off x="9313686" y="4360048"/>
            <a:ext cx="2402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1952 </a:t>
            </a:r>
            <a:r>
              <a:rPr lang="it-IT" b="1" dirty="0"/>
              <a:t>Franz </a:t>
            </a:r>
            <a:r>
              <a:rPr lang="it-IT" b="1" dirty="0" err="1"/>
              <a:t>Fanon</a:t>
            </a:r>
            <a:r>
              <a:rPr lang="it-IT" dirty="0"/>
              <a:t>, combattente del Fronte Liberazione Nazionale algerino e psichiatra, parla per primo di «alienazione del colonizzato»</a:t>
            </a:r>
          </a:p>
        </p:txBody>
      </p:sp>
      <p:sp>
        <p:nvSpPr>
          <p:cNvPr id="9" name="Connettore 8">
            <a:extLst>
              <a:ext uri="{FF2B5EF4-FFF2-40B4-BE49-F238E27FC236}">
                <a16:creationId xmlns:a16="http://schemas.microsoft.com/office/drawing/2014/main" xmlns="" id="{3253CD1E-6EBD-4641-B0AE-5C3D94B4BE1A}"/>
              </a:ext>
            </a:extLst>
          </p:cNvPr>
          <p:cNvSpPr/>
          <p:nvPr/>
        </p:nvSpPr>
        <p:spPr>
          <a:xfrm>
            <a:off x="8814062" y="4147228"/>
            <a:ext cx="3089274" cy="2527609"/>
          </a:xfrm>
          <a:prstGeom prst="flowChartConnector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3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xmlns="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5AABD-86DC-4E17-BF75-572E2F71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45" y="3670300"/>
            <a:ext cx="4090805" cy="251955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3200" b="1" dirty="0"/>
              <a:t>Percorsi sospesi. </a:t>
            </a:r>
            <a:br>
              <a:rPr lang="it-IT" sz="3200" b="1" dirty="0"/>
            </a:br>
            <a:r>
              <a:rPr lang="it-IT" sz="3200" b="1" dirty="0"/>
              <a:t>Il benessere psicosociale dei minori stranieri non accompagnati e giovani migranti in Italia ai tempi del covid-19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0514E5D2-C319-4D49-816A-29748C78E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1" b="21816"/>
          <a:stretch/>
        </p:blipFill>
        <p:spPr bwMode="auto">
          <a:xfrm>
            <a:off x="20" y="0"/>
            <a:ext cx="12191980" cy="3514917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643" r="40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xmlns="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B0E41EA6-F5E4-480A-B7C7-A90AFCA7F9C4}"/>
              </a:ext>
            </a:extLst>
          </p:cNvPr>
          <p:cNvSpPr txBox="1"/>
          <p:nvPr/>
        </p:nvSpPr>
        <p:spPr>
          <a:xfrm>
            <a:off x="4654293" y="3797301"/>
            <a:ext cx="7421749" cy="285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 INTERVISTATI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focus group e interviste singole rivolte a ragazzi e ragazze (15-24 anni) migranti, operatori dell’accoglienza, professionisti della salute mentale e del supporto psicosociale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it-IT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273 RISPONDENTI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quattro questionari online rivolti a minori e giovani migranti, operatori dell’accoglienza e del supporto psicosociale e tutori volontari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it-IT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REGIONI ITALIANE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Lombardia, Lazio, Calabria e Si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cilia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41C5B2-223D-4683-A715-381DC760E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791" y="5980042"/>
            <a:ext cx="1273150" cy="6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5AABD-86DC-4E17-BF75-572E2F71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7798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z="3600" b="1" dirty="0"/>
              <a:t>Domande di ricerca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B0E41EA6-F5E4-480A-B7C7-A90AFCA7F9C4}"/>
              </a:ext>
            </a:extLst>
          </p:cNvPr>
          <p:cNvSpPr txBox="1"/>
          <p:nvPr/>
        </p:nvSpPr>
        <p:spPr>
          <a:xfrm>
            <a:off x="292964" y="2872899"/>
            <a:ext cx="4864962" cy="362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Cambiamenti nella vita quotidiana delle strutture di accoglienza e nel benessere dei ragazzi e ragazze;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Erogazione dei servizi MHPSS all’interno e all’esterno dell’accoglienza e adattamento al nuovo contesto;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it-IT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Voci ed esperienze dirette di ragazzi e ragazze e loro opinioni sui servizi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testo, persona, sedendo, tavolo da pranzo&#10;&#10;Descrizione generata automaticamente">
            <a:extLst>
              <a:ext uri="{FF2B5EF4-FFF2-40B4-BE49-F238E27FC236}">
                <a16:creationId xmlns:a16="http://schemas.microsoft.com/office/drawing/2014/main" xmlns="" id="{1426DD4C-7FA9-4003-BB2C-90D2AFD1E7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858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41C5B2-223D-4683-A715-381DC760E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791" y="5980042"/>
            <a:ext cx="1273150" cy="6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0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8D93DA-2B38-4A67-86CF-E33E205BE6B6}"/>
              </a:ext>
            </a:extLst>
          </p:cNvPr>
          <p:cNvSpPr/>
          <p:nvPr/>
        </p:nvSpPr>
        <p:spPr>
          <a:xfrm>
            <a:off x="469662" y="461762"/>
            <a:ext cx="4842040" cy="5355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FATTORI DI PROTEZIONE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Capacità di relativizzare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Competenze acquisite durante l’esperienza migratoria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Isolamento con coetanei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STRATEGIE DI ADATTAMENTO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Telefono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Religione/preghiera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Supporto tra pari e tra connazionali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48873E-1C66-4D58-AF77-A9CEBFB82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30" r="1516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BDF9AC-6B32-4A83-A13B-DCC164765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5943600"/>
            <a:ext cx="1256847" cy="64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8D93DA-2B38-4A67-86CF-E33E205BE6B6}"/>
              </a:ext>
            </a:extLst>
          </p:cNvPr>
          <p:cNvSpPr/>
          <p:nvPr/>
        </p:nvSpPr>
        <p:spPr>
          <a:xfrm>
            <a:off x="478540" y="177677"/>
            <a:ext cx="4842040" cy="5355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FATTORI DI PROTEZIONE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«qui c’è il wi-fi, ci siamo noi e basta. Facciamo una doccia con acqua calda mattina e sera e dormiamo tranquilli (…) Qui siamo dieci persone, quando vivevo in Grecia eravamo in 36 in una stanza»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[F., 17, Pakistan, Lombardia]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«oggi siamo qui a casa con Ramadan e stiamo insieme a cucinare, ascoltare la musica, parliamo e condividiamo le nostre cose, ognuno cerca l’idea da un altro, se hai qualche problema cerchi consiglio da un altro per trovare una soluzione»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 [A., 20, Camerun, Sicilia]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BDF9AC-6B32-4A83-A13B-DCC164765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5943600"/>
            <a:ext cx="1256847" cy="64649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4B865BB-2380-4EB5-BAE8-5B1AD4A72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99" y="804740"/>
            <a:ext cx="6576177" cy="59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0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E93F2F-1009-40F3-8D7F-5F25953A4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" r="307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8D93DA-2B38-4A67-86CF-E33E205BE6B6}"/>
              </a:ext>
            </a:extLst>
          </p:cNvPr>
          <p:cNvSpPr/>
          <p:nvPr/>
        </p:nvSpPr>
        <p:spPr>
          <a:xfrm>
            <a:off x="6719823" y="914400"/>
            <a:ext cx="5321300" cy="5732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STRATEGIE DI ADATTAMENTO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«abbiamo usato tanto Internet, tipo chiamare 5 persone al giorno: parliamo di cose vecchie, cantiamo, così non pensi a qui»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[T., 19, RDC, Lazio]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«un nostro amico, che è più grande di noi, ha sofferto molto, cercavamo di stare con lui: parlavamo, ridevamo, ci allenavamo… Lui era abituato ad andare in palestra con tanta gente prima, così abbiamo fatto una specie di piccola palestra anche qui»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[S., 19, Senegal, Calabria]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3ED70D0-56DF-4F5B-AF2E-BCC3DD2C2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461" y="61119"/>
            <a:ext cx="1490662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1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8D93DA-2B38-4A67-86CF-E33E205BE6B6}"/>
              </a:ext>
            </a:extLst>
          </p:cNvPr>
          <p:cNvSpPr/>
          <p:nvPr/>
        </p:nvSpPr>
        <p:spPr>
          <a:xfrm>
            <a:off x="488272" y="435006"/>
            <a:ext cx="4823430" cy="5382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EMOZIONI NEGATIVE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Insofferenza rispetto ad alcune norme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Preoccupazione per Paese di origine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Fatica con DAD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PREOCCUPAZIONI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endParaRPr kumimoji="0" lang="it-IT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Interruzione di corsi di formazione, tirocini e alter opportunità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Transizione maggiore età e autonomia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Invio rimesse e mandato familiare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BDF9AC-6B32-4A83-A13B-DCC164765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5943600"/>
            <a:ext cx="1256847" cy="64649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17BDC2D-52AF-451E-9DBB-86A0ECB110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r="31503"/>
          <a:stretch/>
        </p:blipFill>
        <p:spPr>
          <a:xfrm>
            <a:off x="5482120" y="133165"/>
            <a:ext cx="6596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9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5AABD-86DC-4E17-BF75-572E2F71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8362519" cy="77983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z="4000" b="1" dirty="0"/>
              <a:t>Introduzione all’antropologia culturale</a:t>
            </a:r>
            <a:r>
              <a:rPr lang="en-US" sz="4000" b="1" dirty="0"/>
              <a:t> 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B0E41EA6-F5E4-480A-B7C7-A90AFCA7F9C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50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6E074F-46A0-41CA-9714-EE8DD44C12E6}"/>
              </a:ext>
            </a:extLst>
          </p:cNvPr>
          <p:cNvSpPr txBox="1"/>
          <p:nvPr/>
        </p:nvSpPr>
        <p:spPr>
          <a:xfrm>
            <a:off x="285750" y="2751535"/>
            <a:ext cx="11391900" cy="60631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 dirty="0">
                <a:cs typeface="Calibri"/>
              </a:rPr>
              <a:t>Antropologia medica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cs typeface="Calibri"/>
              </a:rPr>
              <a:t>Biomedicina e medicine altre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cs typeface="Calibri"/>
              </a:rPr>
              <a:t>De Martino e il tarantismo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cs typeface="Calibri"/>
              </a:rPr>
              <a:t>Tre corpi e tre livelli 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cs typeface="Calibri"/>
              </a:rPr>
              <a:t>Etnopsichiatria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cs typeface="Calibri"/>
              </a:rPr>
              <a:t>Caso etnografico: impatto Covid su salute mentale MSNA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cs typeface="Calibri"/>
              </a:rPr>
              <a:t>Conclusioni</a:t>
            </a:r>
          </a:p>
          <a:p>
            <a:pPr marL="457200" indent="-457200">
              <a:buFontTx/>
              <a:buChar char="-"/>
            </a:pPr>
            <a:endParaRPr lang="it-IT" sz="2800" dirty="0">
              <a:cs typeface="Calibri"/>
            </a:endParaRPr>
          </a:p>
          <a:p>
            <a:pPr marL="457200" indent="-457200">
              <a:buFontTx/>
              <a:buChar char="-"/>
            </a:pPr>
            <a:endParaRPr lang="it-IT" sz="2800" dirty="0">
              <a:cs typeface="Calibri"/>
            </a:endParaRPr>
          </a:p>
          <a:p>
            <a:endParaRPr lang="it-IT" sz="2800" dirty="0">
              <a:cs typeface="Calibri"/>
            </a:endParaRPr>
          </a:p>
          <a:p>
            <a:endParaRPr lang="it-IT" dirty="0">
              <a:cs typeface="Calibri"/>
            </a:endParaRPr>
          </a:p>
          <a:p>
            <a:endParaRPr lang="it-IT" dirty="0">
              <a:cs typeface="Calibri"/>
            </a:endParaRPr>
          </a:p>
          <a:p>
            <a:endParaRPr lang="it-IT" dirty="0">
              <a:cs typeface="Calibri"/>
            </a:endParaRPr>
          </a:p>
          <a:p>
            <a:endParaRPr lang="it-IT" dirty="0">
              <a:cs typeface="Calibri"/>
            </a:endParaRPr>
          </a:p>
          <a:p>
            <a:endParaRPr lang="it-IT" dirty="0">
              <a:cs typeface="Calibri"/>
            </a:endParaRPr>
          </a:p>
          <a:p>
            <a:endParaRPr lang="it-IT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76CC29-C3F0-4BCD-A438-A01477963D59}"/>
              </a:ext>
            </a:extLst>
          </p:cNvPr>
          <p:cNvSpPr txBox="1"/>
          <p:nvPr/>
        </p:nvSpPr>
        <p:spPr>
          <a:xfrm>
            <a:off x="757237" y="1531358"/>
            <a:ext cx="10448925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200" i="1" dirty="0">
                <a:ea typeface="+mn-lt"/>
                <a:cs typeface="+mn-lt"/>
              </a:rPr>
              <a:t>Cosa faremo oggi?</a:t>
            </a:r>
            <a:endParaRPr lang="en-US" sz="3200" i="1" dirty="0"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638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F0B8CEB-8279-4E5E-A0CE-1FC9F717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persona, interni, sipario&#10;&#10;Descrizione generata automaticamente">
            <a:extLst>
              <a:ext uri="{FF2B5EF4-FFF2-40B4-BE49-F238E27FC236}">
                <a16:creationId xmlns:a16="http://schemas.microsoft.com/office/drawing/2014/main" xmlns="" id="{EA0EFE3B-CE14-419D-8905-92FFCC2211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r="18002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8D93DA-2B38-4A67-86CF-E33E205BE6B6}"/>
              </a:ext>
            </a:extLst>
          </p:cNvPr>
          <p:cNvSpPr/>
          <p:nvPr/>
        </p:nvSpPr>
        <p:spPr>
          <a:xfrm>
            <a:off x="6901731" y="190500"/>
            <a:ext cx="5074369" cy="6032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BATTUTA D’ARRESTO DEI PROGETTI E SGUARDO SUL FUTURO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</a:t>
            </a: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anche la mia vita è cambiata, il corona fa sentire triste, io sono stressato dall’attesa dei documenti e perché non riesco trovare lavoro e ho bisogno di soldi»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[B., 16, Bangladesh, Sicilia]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it-IT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«a dire il vero non ho mai avuto paura del virus ma ho paura di quando finirà la pandemia, perché se rimaniamo così fermi cosa ci farà andare avanti? (…)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Solo il lavoro ti può dare la possibilità di fare qualcosa ed essere te stesso»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                                       [A., 20, Camerun, Sicilia]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it-IT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« senza una progettualità le ferite non si curano (…) ora c’è un po’ come un congelamento»                                                                                                    [C, psicoterapeuta,  Lazio]                                                                                                                        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0C532D-C9EA-4785-839D-187932DC0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7" y="5932455"/>
            <a:ext cx="1490662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5" descr="A picture containing ground, person, outdoor&#10;&#10;Description automatically generated">
            <a:extLst>
              <a:ext uri="{FF2B5EF4-FFF2-40B4-BE49-F238E27FC236}">
                <a16:creationId xmlns:a16="http://schemas.microsoft.com/office/drawing/2014/main" xmlns="" id="{3F6C43ED-7C58-4A1C-A6A7-68C664884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8D93DA-2B38-4A67-86CF-E33E205BE6B6}"/>
              </a:ext>
            </a:extLst>
          </p:cNvPr>
          <p:cNvSpPr/>
          <p:nvPr/>
        </p:nvSpPr>
        <p:spPr>
          <a:xfrm>
            <a:off x="5388746" y="88777"/>
            <a:ext cx="6358753" cy="5715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SERVIZI MHPSS: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figure di formazione psicologica all’interno delle équipe sono raramente presenti e in qualche caso si dedicano solo alla supervisione degli operatori;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Char char="-"/>
              <a:tabLst/>
              <a:defRPr/>
            </a:pP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figura dello psicologo/a, assistente sociale, educatore/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trice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Char char="-"/>
              <a:tabLst/>
              <a:defRPr/>
            </a:pP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presenza discontinua dei mediatori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scarsa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pianificazione di attività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strutturate, individuali e di gruppo, con precise finalità psicosociali;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invio ai servizi specializzati pubblici spesso ha tempi lunghi e liste d’attesa, e rischia di attivarsi solo in situazioni di emergenza;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dispositivi utilizzati (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colloqui individuali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in setting codificati, sono culturalmente connotati e non sempre adatti a dialogare con questa utenza («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talking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terapies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Char char="-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1D9A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15B7B3-B70F-4B31-B506-412CA96C7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6" y="6014923"/>
            <a:ext cx="1397236" cy="7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8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8D93DA-2B38-4A67-86CF-E33E205BE6B6}"/>
              </a:ext>
            </a:extLst>
          </p:cNvPr>
          <p:cNvSpPr/>
          <p:nvPr/>
        </p:nvSpPr>
        <p:spPr>
          <a:xfrm>
            <a:off x="6027938" y="186515"/>
            <a:ext cx="6161013" cy="5618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1D9A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15B7B3-B70F-4B31-B506-412CA96C7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507" y="5952779"/>
            <a:ext cx="1397236" cy="7187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AAA74DE0-002E-4D58-A369-C35CD3B95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6" t="2591" r="6962" b="1813"/>
          <a:stretch/>
        </p:blipFill>
        <p:spPr>
          <a:xfrm>
            <a:off x="3" y="4"/>
            <a:ext cx="7427064" cy="5904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CBA7DF6D-33B6-435E-A64D-F32F71298391}"/>
              </a:ext>
            </a:extLst>
          </p:cNvPr>
          <p:cNvSpPr txBox="1"/>
          <p:nvPr/>
        </p:nvSpPr>
        <p:spPr>
          <a:xfrm>
            <a:off x="7563775" y="541538"/>
            <a:ext cx="4625176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SERVIZI MHPSS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nostri centri sono centri per ragazzi stranieri che sono venuti qui da soli, niente di più, non è che siamo ragazzi che hanno bisogno dello psicologo (…) quando ero in comunità loro mi prendevano l’appuntamento ma noi andavamo in giro, mica dallo psicologo!»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[D., 17, Albania]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«È meglio quando sei con lei, parlare con la psicologa o l’assistente sociale in presenza, si può parlare meglio. Capisci meglio le sue reazioni e ti senti meglio quando parla in presenza, online non è la stessa cosa»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[E., 16, Egitto, Lombardia]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8D93DA-2B38-4A67-86CF-E33E205BE6B6}"/>
              </a:ext>
            </a:extLst>
          </p:cNvPr>
          <p:cNvSpPr/>
          <p:nvPr/>
        </p:nvSpPr>
        <p:spPr>
          <a:xfrm>
            <a:off x="7063932" y="594804"/>
            <a:ext cx="5125019" cy="5209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PRESA IN CARICO DA REMOTO: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“tenere il filo” della relazione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 limiti dovuti a 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privacy, connessione, incomprensioni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manca il corpo e il tragitto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qualità del percorso terapeutico può variare, per timore di non poter gestire reazioni a distanza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differenza tra vecchi e nuovi utenti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pericolo di 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 intercettare nuovi bisogni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1D9A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9A78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15B7B3-B70F-4B31-B506-412CA96C7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507" y="5952779"/>
            <a:ext cx="1397236" cy="71870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5340B95-5C90-4B5D-9D13-9D17DBE647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9" t="5609" r="8943" b="-1726"/>
          <a:stretch/>
        </p:blipFill>
        <p:spPr>
          <a:xfrm>
            <a:off x="-3047" y="14801"/>
            <a:ext cx="7066979" cy="65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4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3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5">
            <a:extLst>
              <a:ext uri="{FF2B5EF4-FFF2-40B4-BE49-F238E27FC236}">
                <a16:creationId xmlns:a16="http://schemas.microsoft.com/office/drawing/2014/main" xmlns="" id="{16BF4F81-CE79-4A24-860D-9959FF7162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87129322-AB00-4EB8-BCF4-5F65DD4B27DB}"/>
              </a:ext>
            </a:extLst>
          </p:cNvPr>
          <p:cNvSpPr txBox="1"/>
          <p:nvPr/>
        </p:nvSpPr>
        <p:spPr>
          <a:xfrm>
            <a:off x="386502" y="509046"/>
            <a:ext cx="4355180" cy="63128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/>
              <a:t>    CONCLUSIONI</a:t>
            </a:r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2000" b="1" dirty="0"/>
              <a:t>Studiare i sistemi sanitari e le esperienze di salute e malattia significa prendere in considerazione: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it-IT" sz="2000" b="1" dirty="0"/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it-IT" sz="2000" b="1" dirty="0"/>
              <a:t>Influenza che l’ambiente esercita sui problemi di salute (es. urbanizzazione, lavori, «sindromi culturali») 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it-IT" sz="2000" b="1" dirty="0"/>
              <a:t>Simboli e significati associati sia ai sintomi che ai processi di guarigione (efficacia simbolica, es. «effetto placebo»)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it-IT" sz="2000" b="1" dirty="0"/>
              <a:t>Guardare ai fattori strutturali come cause dei problemi di salute (diseguaglianze, accesso alle cure)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it-IT" sz="2000" b="1" dirty="0"/>
              <a:t>Considerare la biomedicina anche come istituzione culturale (es. percorsi di formazione)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1600" b="1" dirty="0"/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82EACC61-C221-4A6E-B689-866E91AA3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r="14824" b="-1"/>
          <a:stretch/>
        </p:blipFill>
        <p:spPr>
          <a:xfrm>
            <a:off x="6363092" y="1102936"/>
            <a:ext cx="4685121" cy="4327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8D93DA-2B38-4A67-86CF-E33E205BE6B6}"/>
              </a:ext>
            </a:extLst>
          </p:cNvPr>
          <p:cNvSpPr/>
          <p:nvPr/>
        </p:nvSpPr>
        <p:spPr>
          <a:xfrm>
            <a:off x="6193410" y="5844619"/>
            <a:ext cx="5358510" cy="584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defRPr/>
            </a:pPr>
            <a:endParaRPr lang="en-US" altLang="en-US" sz="56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defRPr/>
            </a:pPr>
            <a:r>
              <a:rPr lang="it-IT" altLang="en-US" sz="5600" dirty="0"/>
              <a:t>Oliver Sacks, L’uomo che scambiò sua moglie per un cappello</a:t>
            </a:r>
          </a:p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lang="en-US" altLang="en-US" sz="1700" b="1" dirty="0"/>
          </a:p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lang="en-US" sz="1700" dirty="0"/>
              <a:t>                                                                                                                       </a:t>
            </a:r>
            <a:endParaRPr lang="en-US" sz="17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21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87129322-AB00-4EB8-BCF4-5F65DD4B27DB}"/>
              </a:ext>
            </a:extLst>
          </p:cNvPr>
          <p:cNvSpPr txBox="1"/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Per approfondire</a:t>
            </a:r>
            <a:endParaRPr lang="en-US" sz="440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8D93DA-2B38-4A67-86CF-E33E205BE6B6}"/>
              </a:ext>
            </a:extLst>
          </p:cNvPr>
          <p:cNvSpPr/>
          <p:nvPr/>
        </p:nvSpPr>
        <p:spPr>
          <a:xfrm>
            <a:off x="3921551" y="2438400"/>
            <a:ext cx="7630369" cy="3785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defRPr/>
            </a:pPr>
            <a:endParaRPr lang="en-US" altLang="en-US" sz="20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defRPr/>
            </a:pPr>
            <a:r>
              <a:rPr lang="it-IT" altLang="en-US" sz="2000" dirty="0"/>
              <a:t>Coppo P., </a:t>
            </a:r>
            <a:r>
              <a:rPr lang="it-IT" altLang="en-US" sz="2000" i="1" dirty="0"/>
              <a:t>Etnopsichiatria</a:t>
            </a:r>
            <a:r>
              <a:rPr lang="it-IT" altLang="en-US" sz="2000" dirty="0"/>
              <a:t>, Il Saggiatore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defRPr/>
            </a:pPr>
            <a:endParaRPr lang="it-IT" alt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defRPr/>
            </a:pPr>
            <a:r>
              <a:rPr lang="it-IT" altLang="en-US" sz="2000" dirty="0"/>
              <a:t>Quaranta I. (a cura di), </a:t>
            </a:r>
            <a:r>
              <a:rPr lang="it-IT" altLang="en-US" sz="2000" i="1" dirty="0"/>
              <a:t>Antropologia medica</a:t>
            </a:r>
            <a:r>
              <a:rPr lang="it-IT" altLang="en-US" sz="2000" dirty="0"/>
              <a:t>, Cortina editore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defRPr/>
            </a:pPr>
            <a:endParaRPr lang="it-IT" alt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defRPr/>
            </a:pPr>
            <a:r>
              <a:rPr lang="it-IT" altLang="en-US" sz="2000" dirty="0"/>
              <a:t>Lock M., </a:t>
            </a:r>
            <a:r>
              <a:rPr lang="it-IT" altLang="en-US" sz="2000" dirty="0" err="1"/>
              <a:t>Scheper</a:t>
            </a:r>
            <a:r>
              <a:rPr lang="it-IT" altLang="en-US" sz="2000" dirty="0"/>
              <a:t> </a:t>
            </a:r>
            <a:r>
              <a:rPr lang="it-IT" altLang="en-US" sz="2000" dirty="0" err="1"/>
              <a:t>Huges</a:t>
            </a:r>
            <a:r>
              <a:rPr lang="it-IT" altLang="en-US" sz="2000" dirty="0"/>
              <a:t> N.,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1987, 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The Mindful Body: A Prolegomenon to Future Work in Medical Anthropology</a:t>
            </a:r>
            <a:r>
              <a:rPr lang="it-IT" altLang="en-US" sz="2000" i="1" dirty="0"/>
              <a:t> , in </a:t>
            </a:r>
            <a:r>
              <a:rPr lang="it-IT" sz="2000" b="0" i="0" dirty="0" err="1">
                <a:solidFill>
                  <a:srgbClr val="343332"/>
                </a:solidFill>
                <a:effectLst/>
              </a:rPr>
              <a:t>Medical</a:t>
            </a:r>
            <a:r>
              <a:rPr lang="it-IT" sz="2000" b="0" i="0" dirty="0">
                <a:solidFill>
                  <a:srgbClr val="343332"/>
                </a:solidFill>
                <a:effectLst/>
              </a:rPr>
              <a:t> </a:t>
            </a:r>
            <a:r>
              <a:rPr lang="it-IT" sz="2000" b="0" i="0" dirty="0" err="1">
                <a:solidFill>
                  <a:srgbClr val="343332"/>
                </a:solidFill>
                <a:effectLst/>
              </a:rPr>
              <a:t>Anthropology</a:t>
            </a:r>
            <a:r>
              <a:rPr lang="it-IT" sz="2000" b="0" i="0" dirty="0">
                <a:solidFill>
                  <a:srgbClr val="343332"/>
                </a:solidFill>
                <a:effectLst/>
              </a:rPr>
              <a:t> </a:t>
            </a:r>
            <a:r>
              <a:rPr lang="it-IT" sz="2000" b="0" i="0" dirty="0" err="1">
                <a:solidFill>
                  <a:srgbClr val="343332"/>
                </a:solidFill>
                <a:effectLst/>
              </a:rPr>
              <a:t>Quarterly</a:t>
            </a:r>
            <a:r>
              <a:rPr lang="it-IT" sz="2000" b="0" i="0" dirty="0">
                <a:solidFill>
                  <a:srgbClr val="343332"/>
                </a:solidFill>
                <a:effectLst/>
              </a:rPr>
              <a:t>, vol. 1 n.1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defRPr/>
            </a:pPr>
            <a:endParaRPr lang="it-IT" altLang="en-US" sz="2000" dirty="0">
              <a:solidFill>
                <a:srgbClr val="343332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defRPr/>
            </a:pPr>
            <a:r>
              <a:rPr lang="it-IT" altLang="en-US" sz="2000" dirty="0"/>
              <a:t>Good J.B. , </a:t>
            </a:r>
            <a:r>
              <a:rPr lang="it-IT" altLang="en-US" sz="2000" i="1" dirty="0"/>
              <a:t>Narrare la malattia</a:t>
            </a:r>
            <a:r>
              <a:rPr lang="it-IT" altLang="en-US" sz="2000" dirty="0"/>
              <a:t>, Einaudi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defRPr/>
            </a:pPr>
            <a:endParaRPr lang="en-US" alt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defRPr/>
            </a:pPr>
            <a:endParaRPr lang="en-US" altLang="en-US" sz="2000" dirty="0"/>
          </a:p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lang="en-US" altLang="en-US" sz="2000" b="1" dirty="0"/>
          </a:p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                                                                                                                        </a:t>
            </a:r>
            <a:endParaRPr lang="en-US" sz="20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979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94E00AEC-2E0B-4DE7-AB36-90F371505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17" y="1197710"/>
            <a:ext cx="2247820" cy="39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1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5AABD-86DC-4E17-BF75-572E2F71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Antropologia della salute e della malattia</a:t>
            </a:r>
          </a:p>
        </p:txBody>
      </p:sp>
      <p:pic>
        <p:nvPicPr>
          <p:cNvPr id="15" name="Immagine 14" descr="Immagine che contiene esterni&#10;&#10;Descrizione generata automaticamente">
            <a:extLst>
              <a:ext uri="{FF2B5EF4-FFF2-40B4-BE49-F238E27FC236}">
                <a16:creationId xmlns:a16="http://schemas.microsoft.com/office/drawing/2014/main" xmlns="" id="{6CAB349E-75F4-42EC-81B4-AC24A36BE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541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9" name="Immagine 8" descr="Immagine che contiene persona, vecchio, gruppo, abiti&#10;&#10;Descrizione generata automaticamente">
            <a:extLst>
              <a:ext uri="{FF2B5EF4-FFF2-40B4-BE49-F238E27FC236}">
                <a16:creationId xmlns:a16="http://schemas.microsoft.com/office/drawing/2014/main" xmlns="" id="{C74001A0-B55D-444F-B9E7-BA9A60A10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AF69C385-568B-406C-8E2E-2A6C47277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r="7915" b="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Immagine che contiene testo, esterni, erba, arancia&#10;&#10;Descrizione generata automaticamente">
            <a:extLst>
              <a:ext uri="{FF2B5EF4-FFF2-40B4-BE49-F238E27FC236}">
                <a16:creationId xmlns:a16="http://schemas.microsoft.com/office/drawing/2014/main" xmlns="" id="{02D43B1D-B88E-4973-9AFE-142F199B66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3" r="13667" b="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B0E41EA6-F5E4-480A-B7C7-A90AFCA7F9C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50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0439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5AABD-86DC-4E17-BF75-572E2F71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35" y="548640"/>
            <a:ext cx="3914773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200" b="1" kern="1200" dirty="0">
                <a:latin typeface="+mj-lt"/>
                <a:ea typeface="+mj-ea"/>
                <a:cs typeface="+mj-cs"/>
              </a:rPr>
              <a:t>Da identità </a:t>
            </a:r>
            <a:r>
              <a:rPr lang="it-IT" sz="4200" b="1" kern="1200" dirty="0">
                <a:latin typeface="+mj-lt"/>
                <a:ea typeface="+mj-ea"/>
                <a:cs typeface="+mj-cs"/>
                <a:sym typeface="Wingdings" panose="05000000000000000000" pitchFamily="2" charset="2"/>
              </a:rPr>
              <a:t></a:t>
            </a:r>
            <a:r>
              <a:rPr lang="it-IT" sz="4200" b="1" kern="1200" dirty="0">
                <a:latin typeface="+mj-lt"/>
                <a:ea typeface="+mj-ea"/>
                <a:cs typeface="+mj-cs"/>
              </a:rPr>
              <a:t> corpo/habitus </a:t>
            </a:r>
            <a:r>
              <a:rPr lang="it-IT" sz="4200" b="1" kern="1200" dirty="0">
                <a:latin typeface="+mj-lt"/>
                <a:ea typeface="+mj-ea"/>
                <a:cs typeface="+mj-cs"/>
                <a:sym typeface="Wingdings" panose="05000000000000000000" pitchFamily="2" charset="2"/>
              </a:rPr>
              <a:t> </a:t>
            </a:r>
            <a:r>
              <a:rPr lang="it-IT" sz="4200" b="1" kern="1200" dirty="0">
                <a:latin typeface="+mj-lt"/>
                <a:ea typeface="+mj-ea"/>
                <a:cs typeface="+mj-cs"/>
              </a:rPr>
              <a:t>a salute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033920-D702-4928-A3DB-A1E97297B33A}"/>
              </a:ext>
            </a:extLst>
          </p:cNvPr>
          <p:cNvSpPr txBox="1"/>
          <p:nvPr/>
        </p:nvSpPr>
        <p:spPr>
          <a:xfrm>
            <a:off x="4969444" y="552091"/>
            <a:ext cx="6560102" cy="54315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2400" i="1" dirty="0"/>
              <a:t>Da antropologia del corpo a antropologia medica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400" i="1" dirty="0">
              <a:cs typeface="Calibri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1400" dirty="0">
                <a:cs typeface="Calibri"/>
              </a:rPr>
              <a:t>“</a:t>
            </a:r>
            <a:r>
              <a:rPr lang="it-IT" sz="2000" dirty="0">
                <a:cs typeface="Calibri"/>
              </a:rPr>
              <a:t>La malattia è sempre una realtà semantica, un fenomeno  socio-culturale, e come tale impone di esaminare i processi della sua costruzione”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000" dirty="0">
              <a:cs typeface="Calibri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000" dirty="0">
              <a:cs typeface="Calibri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2000" dirty="0"/>
              <a:t>La nostra percezione del corpo e della malattia è costruita all’interno di una prospettiva che ci mostra corpo e malattia come entità oggettive e universali, non soggette alla variabilità culturale - anzi, definite in contrapposizione alla soggettività e alla cultura. </a:t>
            </a:r>
            <a:endParaRPr lang="en-US" sz="20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1DE32-810C-4B61-A43F-F58DD78499B6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 b="1" u="sng"/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B0E41EA6-F5E4-480A-B7C7-A90AFCA7F9C4}"/>
              </a:ext>
            </a:extLst>
          </p:cNvPr>
          <p:cNvSpPr txBox="1"/>
          <p:nvPr/>
        </p:nvSpPr>
        <p:spPr>
          <a:xfrm>
            <a:off x="489267" y="2215326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50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69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5AABD-86DC-4E17-BF75-572E2F71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35" y="548640"/>
            <a:ext cx="3914773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200" b="1" kern="1200" dirty="0">
                <a:latin typeface="+mj-lt"/>
                <a:ea typeface="+mj-ea"/>
                <a:cs typeface="+mj-cs"/>
              </a:rPr>
              <a:t>Biomedicina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033920-D702-4928-A3DB-A1E97297B33A}"/>
              </a:ext>
            </a:extLst>
          </p:cNvPr>
          <p:cNvSpPr txBox="1"/>
          <p:nvPr/>
        </p:nvSpPr>
        <p:spPr>
          <a:xfrm>
            <a:off x="4881716" y="502054"/>
            <a:ext cx="6560102" cy="54315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400" dirty="0"/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2400" b="1" dirty="0"/>
              <a:t>Biomedicina</a:t>
            </a:r>
            <a:r>
              <a:rPr lang="it-IT" sz="2400" dirty="0"/>
              <a:t> come </a:t>
            </a:r>
            <a:r>
              <a:rPr lang="it-IT" sz="2400" i="1" dirty="0"/>
              <a:t>approccio alla salute basato sulla scienza moderna che fa affidamento sulla tecnologia per la diagnosi e il trattamento delle patologie; criteri scientifici denominano e classificano i problemi di salute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400" dirty="0"/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2400" dirty="0">
                <a:sym typeface="Wingdings" panose="05000000000000000000" pitchFamily="2" charset="2"/>
              </a:rPr>
              <a:t> Sistema </a:t>
            </a:r>
            <a:r>
              <a:rPr lang="it-IT" sz="2400" dirty="0" err="1">
                <a:sym typeface="Wingdings" panose="05000000000000000000" pitchFamily="2" charset="2"/>
              </a:rPr>
              <a:t>etnomedico</a:t>
            </a:r>
            <a:r>
              <a:rPr lang="it-IT" sz="2400" dirty="0">
                <a:sym typeface="Wingdings" panose="05000000000000000000" pitchFamily="2" charset="2"/>
              </a:rPr>
              <a:t>, ovvero connesso anche a specifici principi culturali</a:t>
            </a:r>
            <a:endParaRPr lang="it-IT" sz="2400" dirty="0"/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400" dirty="0"/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it-IT" sz="2400" dirty="0"/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it-IT" sz="2400" dirty="0"/>
              <a:t>antropologia medica non si contrappone alla pratica clinica, e non relativizza sul piano pratico la sua verità e la sua efficacia, ma studia la variazione emica nella classificazione sanitaria</a:t>
            </a:r>
            <a:endParaRPr lang="en-US" sz="20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1DE32-810C-4B61-A43F-F58DD78499B6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 b="1" u="sng"/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B0E41EA6-F5E4-480A-B7C7-A90AFCA7F9C4}"/>
              </a:ext>
            </a:extLst>
          </p:cNvPr>
          <p:cNvSpPr txBox="1"/>
          <p:nvPr/>
        </p:nvSpPr>
        <p:spPr>
          <a:xfrm>
            <a:off x="489267" y="2215326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50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Rettangolo con un angolo arrotondato 4">
            <a:extLst>
              <a:ext uri="{FF2B5EF4-FFF2-40B4-BE49-F238E27FC236}">
                <a16:creationId xmlns:a16="http://schemas.microsoft.com/office/drawing/2014/main" xmlns="" id="{2A673F3F-E6BF-4FF5-9D9B-C5D9219E1306}"/>
              </a:ext>
            </a:extLst>
          </p:cNvPr>
          <p:cNvSpPr/>
          <p:nvPr/>
        </p:nvSpPr>
        <p:spPr>
          <a:xfrm>
            <a:off x="4865480" y="4441267"/>
            <a:ext cx="6920018" cy="1284931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485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7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5AABD-86DC-4E17-BF75-572E2F71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200" b="1" dirty="0"/>
              <a:t>Alle origini: De Martino (1908-1965) e il tarantismo</a:t>
            </a:r>
            <a:endParaRPr lang="en-US" sz="42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1DE32-810C-4B61-A43F-F58DD78499B6}"/>
              </a:ext>
            </a:extLst>
          </p:cNvPr>
          <p:cNvSpPr txBox="1"/>
          <p:nvPr/>
        </p:nvSpPr>
        <p:spPr>
          <a:xfrm>
            <a:off x="320511" y="1854062"/>
            <a:ext cx="11557262" cy="49023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40005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Wingdings"/>
              <a:buChar char="v"/>
            </a:pPr>
            <a:r>
              <a:rPr lang="it-IT" sz="2000" dirty="0"/>
              <a:t>Etnologia italiana, studi nel Mezzogiorno (Salento e Basilicata)</a:t>
            </a:r>
          </a:p>
          <a:p>
            <a:pPr marL="40005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Wingdings"/>
              <a:buChar char="v"/>
            </a:pPr>
            <a:r>
              <a:rPr lang="it-IT" sz="2000" dirty="0">
                <a:cs typeface="Calibri" panose="020F0502020204030204"/>
              </a:rPr>
              <a:t>La «crisi della presenza»: idioma corporeo per la sofferenza sociale</a:t>
            </a:r>
            <a:endParaRPr lang="it-IT" sz="2000" dirty="0"/>
          </a:p>
          <a:p>
            <a:pPr marL="40005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Wingdings"/>
              <a:buChar char="v"/>
            </a:pPr>
            <a:r>
              <a:rPr lang="it-IT" sz="2000" dirty="0">
                <a:cs typeface="Calibri" panose="020F0502020204030204"/>
              </a:rPr>
              <a:t>Magia, religione e salute</a:t>
            </a:r>
          </a:p>
          <a:p>
            <a:pPr marL="40005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Wingdings"/>
              <a:buChar char="v"/>
            </a:pPr>
            <a:endParaRPr lang="it-IT" sz="2200" dirty="0">
              <a:cs typeface="Calibri" panose="020F0502020204030204"/>
            </a:endParaRPr>
          </a:p>
          <a:p>
            <a:pPr marL="571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it-IT" sz="2200" dirty="0">
                <a:cs typeface="Calibri" panose="020F0502020204030204"/>
              </a:rPr>
              <a:t>Tarantismo è un rito di guarigione coreutico-musicale diffuso in Puglia e realizzato da musicisti nelle case che si proponeva di risolvere disturbi attribuiti al morso della taranta: nel rituale le </a:t>
            </a:r>
            <a:r>
              <a:rPr lang="it-IT" sz="2200" dirty="0" err="1">
                <a:cs typeface="Calibri" panose="020F0502020204030204"/>
              </a:rPr>
              <a:t>tarantate</a:t>
            </a:r>
            <a:r>
              <a:rPr lang="it-IT" sz="2200" dirty="0">
                <a:cs typeface="Calibri" panose="020F0502020204030204"/>
              </a:rPr>
              <a:t> si identificano col ragno attraverso una danza </a:t>
            </a:r>
            <a:r>
              <a:rPr lang="it-IT" sz="2200" dirty="0">
                <a:cs typeface="Calibri" panose="020F0502020204030204"/>
                <a:sym typeface="Wingdings" panose="05000000000000000000" pitchFamily="2" charset="2"/>
              </a:rPr>
              <a:t> dispositivo terapeutico in forma collettiva (rapporto musica/malattia/cura)</a:t>
            </a:r>
          </a:p>
          <a:p>
            <a:pPr marL="40005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à"/>
            </a:pPr>
            <a:r>
              <a:rPr lang="it-IT" sz="2200" dirty="0">
                <a:cs typeface="Calibri" panose="020F0502020204030204"/>
                <a:sym typeface="Wingdings" panose="05000000000000000000" pitchFamily="2" charset="2"/>
              </a:rPr>
              <a:t>Risposta storica e culturale a momenti di crisi esistenziale prodotti dalla marginalità sociale ed economica dei ceti subalterni</a:t>
            </a:r>
          </a:p>
          <a:p>
            <a:pPr marL="40005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à"/>
            </a:pPr>
            <a:r>
              <a:rPr lang="it-IT" sz="2200" dirty="0">
                <a:cs typeface="Calibri" panose="020F0502020204030204"/>
                <a:sym typeface="Wingdings" panose="05000000000000000000" pitchFamily="2" charset="2"/>
              </a:rPr>
              <a:t>Oggi Notte della taranta in Salento: da rituale di guarigione popolare stigmatizzato a simbolo dell’identità regionale anche ad uso «turistico»</a:t>
            </a:r>
            <a:endParaRPr lang="it-IT" sz="2200" dirty="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179437-422D-4A4B-AEB4-063C0418D8A9}"/>
              </a:ext>
            </a:extLst>
          </p:cNvPr>
          <p:cNvSpPr txBox="1"/>
          <p:nvPr/>
        </p:nvSpPr>
        <p:spPr>
          <a:xfrm>
            <a:off x="6455646" y="1854062"/>
            <a:ext cx="4918364" cy="47264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endParaRPr lang="it-IT" sz="2200" b="1" dirty="0"/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endParaRPr lang="it-IT" sz="2200" b="1" dirty="0"/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endParaRPr lang="it-IT" sz="2200" b="1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9372F4E6-5E81-41A9-8C3E-8EBCCCC77322}"/>
              </a:ext>
            </a:extLst>
          </p:cNvPr>
          <p:cNvSpPr/>
          <p:nvPr/>
        </p:nvSpPr>
        <p:spPr>
          <a:xfrm>
            <a:off x="8152744" y="1849859"/>
            <a:ext cx="3376855" cy="1599865"/>
          </a:xfrm>
          <a:prstGeom prst="roundRect">
            <a:avLst>
              <a:gd name="adj" fmla="val 15488"/>
            </a:avLst>
          </a:prstGeom>
          <a:noFill/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F3756E6E-7F3A-4178-AEFB-C57F7B7860FC}"/>
              </a:ext>
            </a:extLst>
          </p:cNvPr>
          <p:cNvSpPr txBox="1"/>
          <p:nvPr/>
        </p:nvSpPr>
        <p:spPr>
          <a:xfrm>
            <a:off x="8257879" y="2168163"/>
            <a:ext cx="3199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Morte e pianto rituale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(1958), </a:t>
            </a:r>
          </a:p>
          <a:p>
            <a:r>
              <a:rPr lang="it-IT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Sud e magia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(1959) </a:t>
            </a:r>
          </a:p>
          <a:p>
            <a:r>
              <a:rPr lang="it-IT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terra del rimorso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(1961)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616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1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5AABD-86DC-4E17-BF75-572E2F71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45" y="329184"/>
            <a:ext cx="10266827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 </a:t>
            </a:r>
            <a:r>
              <a:rPr lang="en-US" sz="4000" b="1" dirty="0" err="1"/>
              <a:t>Biomedicina</a:t>
            </a:r>
            <a:r>
              <a:rPr lang="en-US" sz="4000" b="1" dirty="0"/>
              <a:t> e medicine </a:t>
            </a:r>
            <a:r>
              <a:rPr lang="en-US" sz="4000" b="1" dirty="0" err="1"/>
              <a:t>altre</a:t>
            </a:r>
            <a:endParaRPr lang="en-US" sz="5400" b="1" dirty="0"/>
          </a:p>
        </p:txBody>
      </p:sp>
      <p:sp>
        <p:nvSpPr>
          <p:cNvPr id="54" name="sketchy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B234CBB0-9FAE-41C0-9636-835B93ACAA7C}"/>
              </a:ext>
            </a:extLst>
          </p:cNvPr>
          <p:cNvSpPr txBox="1"/>
          <p:nvPr/>
        </p:nvSpPr>
        <p:spPr>
          <a:xfrm>
            <a:off x="4654296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2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B0E41EA6-F5E4-480A-B7C7-A90AFCA7F9C4}"/>
              </a:ext>
            </a:extLst>
          </p:cNvPr>
          <p:cNvSpPr txBox="1"/>
          <p:nvPr/>
        </p:nvSpPr>
        <p:spPr>
          <a:xfrm>
            <a:off x="5525993" y="1225485"/>
            <a:ext cx="6377343" cy="5165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45000"/>
              <a:buFont typeface="Arial" panose="020B0604020202020204" pitchFamily="34" charset="0"/>
              <a:buChar char="•"/>
              <a:defRPr/>
            </a:pPr>
            <a:endParaRPr lang="it-IT" altLang="en-US" sz="20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81CB2A60-A199-4514-82D1-CCAB75250B28}"/>
              </a:ext>
            </a:extLst>
          </p:cNvPr>
          <p:cNvSpPr txBox="1"/>
          <p:nvPr/>
        </p:nvSpPr>
        <p:spPr>
          <a:xfrm>
            <a:off x="490194" y="2395728"/>
            <a:ext cx="104637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i="1" dirty="0"/>
          </a:p>
          <a:p>
            <a:r>
              <a:rPr lang="it-IT" sz="2000" b="1" dirty="0"/>
              <a:t>Pluralismo medico</a:t>
            </a:r>
            <a:r>
              <a:rPr lang="it-IT" sz="2000" dirty="0"/>
              <a:t>: dare legittimità ad altri saperi medici e di cura, altre modalità di gestire dolore e sofferenza</a:t>
            </a:r>
          </a:p>
          <a:p>
            <a:r>
              <a:rPr lang="it-IT" sz="2000" dirty="0"/>
              <a:t>…ma anche pratiche di pluralismo nella gestione delle malattie (es. ospedale/guaritore, sistemi magico-protettivi coesistono con biomedicina, anche </a:t>
            </a:r>
            <a:r>
              <a:rPr lang="it-IT" sz="2000"/>
              <a:t>in Italia)</a:t>
            </a:r>
            <a:endParaRPr lang="it-IT" sz="2000" dirty="0"/>
          </a:p>
          <a:p>
            <a:endParaRPr lang="it-IT" sz="2000" dirty="0"/>
          </a:p>
          <a:p>
            <a:r>
              <a:rPr lang="it-IT" sz="2000" b="1" dirty="0" err="1"/>
              <a:t>Etnoeziologia</a:t>
            </a:r>
            <a:r>
              <a:rPr lang="it-IT" sz="2000" dirty="0"/>
              <a:t>: tutte le culture danno senso e spiegazione ai problemi di salute e ne individuano le cause</a:t>
            </a:r>
          </a:p>
          <a:p>
            <a:endParaRPr lang="it-IT" sz="2000" dirty="0"/>
          </a:p>
          <a:p>
            <a:r>
              <a:rPr lang="it-IT" sz="2000" dirty="0"/>
              <a:t>Emergenza di malattie della «civilizzazione» e disturbi psicosomatici</a:t>
            </a:r>
          </a:p>
          <a:p>
            <a:endParaRPr lang="it-IT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/>
              <a:t>Attenzione a non associare al «naturale» le pratiche delle medicine altre e al «culturale» quelle occidentali (es. allattamento al seno VS artificiale; campagne vaccinali; desideri di medicalizzazione VS successo delle medicine «alternative»)  </a:t>
            </a:r>
            <a:r>
              <a:rPr lang="it-IT" sz="2000" dirty="0">
                <a:sym typeface="Wingdings" panose="05000000000000000000" pitchFamily="2" charset="2"/>
              </a:rPr>
              <a:t> movimenti paralleli </a:t>
            </a:r>
            <a:endParaRPr lang="it-IT" sz="2000" dirty="0"/>
          </a:p>
        </p:txBody>
      </p:sp>
      <p:sp>
        <p:nvSpPr>
          <p:cNvPr id="5" name="Triangolo isoscele 4">
            <a:extLst>
              <a:ext uri="{FF2B5EF4-FFF2-40B4-BE49-F238E27FC236}">
                <a16:creationId xmlns:a16="http://schemas.microsoft.com/office/drawing/2014/main" xmlns="" id="{CEEBC10C-2F37-4B32-BD19-5576BB67C304}"/>
              </a:ext>
            </a:extLst>
          </p:cNvPr>
          <p:cNvSpPr/>
          <p:nvPr/>
        </p:nvSpPr>
        <p:spPr>
          <a:xfrm>
            <a:off x="1197204" y="5297864"/>
            <a:ext cx="45719" cy="457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29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xmlns="" id="{B073EA5D-DF77-9D4E-A1E0-62DE70F802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537" y="557189"/>
            <a:ext cx="4023800" cy="5567891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b="1" i="1" dirty="0" err="1"/>
              <a:t>Mindful</a:t>
            </a:r>
            <a:r>
              <a:rPr lang="it-IT" altLang="it-IT" b="1" i="1" dirty="0"/>
              <a:t> body</a:t>
            </a:r>
            <a:r>
              <a:rPr lang="it-IT" altLang="it-IT" b="1" dirty="0"/>
              <a:t>: tre livelli del corpo</a:t>
            </a:r>
            <a:br>
              <a:rPr lang="it-IT" altLang="it-IT" b="1" dirty="0"/>
            </a:br>
            <a:r>
              <a:rPr lang="it-IT" altLang="it-IT" sz="3600" b="1" dirty="0"/>
              <a:t>(Lock &amp; </a:t>
            </a:r>
            <a:r>
              <a:rPr lang="it-IT" altLang="it-IT" sz="3600" b="1" dirty="0" err="1"/>
              <a:t>Scheper</a:t>
            </a:r>
            <a:r>
              <a:rPr lang="it-IT" altLang="it-IT" sz="3600" b="1" dirty="0"/>
              <a:t>-Hughes, 1987)</a:t>
            </a:r>
          </a:p>
        </p:txBody>
      </p:sp>
      <p:graphicFrame>
        <p:nvGraphicFramePr>
          <p:cNvPr id="79876" name="Rectangle 3">
            <a:extLst>
              <a:ext uri="{FF2B5EF4-FFF2-40B4-BE49-F238E27FC236}">
                <a16:creationId xmlns:a16="http://schemas.microsoft.com/office/drawing/2014/main" xmlns="" id="{37E78974-26C5-4D0D-B2BC-E863D7AA42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8036096"/>
              </p:ext>
            </p:extLst>
          </p:nvPr>
        </p:nvGraphicFramePr>
        <p:xfrm>
          <a:off x="4212336" y="217825"/>
          <a:ext cx="7527177" cy="4910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3E33B6C-E7EC-40E7-BBC3-E40AAE843A4B}"/>
              </a:ext>
            </a:extLst>
          </p:cNvPr>
          <p:cNvSpPr txBox="1"/>
          <p:nvPr/>
        </p:nvSpPr>
        <p:spPr>
          <a:xfrm>
            <a:off x="2036190" y="5797485"/>
            <a:ext cx="948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Linea di demarcazione tra sano/malato, normale/anormale, saggio/folle</a:t>
            </a:r>
          </a:p>
        </p:txBody>
      </p:sp>
    </p:spTree>
    <p:extLst>
      <p:ext uri="{BB962C8B-B14F-4D97-AF65-F5344CB8AC3E}">
        <p14:creationId xmlns:p14="http://schemas.microsoft.com/office/powerpoint/2010/main" val="23246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xmlns="" id="{B073EA5D-DF77-9D4E-A1E0-62DE70F802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2487" y="557189"/>
            <a:ext cx="3759849" cy="5567891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b="1" dirty="0"/>
              <a:t>Tre livelli della malattia</a:t>
            </a:r>
          </a:p>
        </p:txBody>
      </p:sp>
      <p:graphicFrame>
        <p:nvGraphicFramePr>
          <p:cNvPr id="79876" name="Rectangle 3">
            <a:extLst>
              <a:ext uri="{FF2B5EF4-FFF2-40B4-BE49-F238E27FC236}">
                <a16:creationId xmlns:a16="http://schemas.microsoft.com/office/drawing/2014/main" xmlns="" id="{37E78974-26C5-4D0D-B2BC-E863D7AA42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921430"/>
              </p:ext>
            </p:extLst>
          </p:nvPr>
        </p:nvGraphicFramePr>
        <p:xfrm>
          <a:off x="4212336" y="217824"/>
          <a:ext cx="7527177" cy="608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29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1724</Words>
  <Application>Microsoft Office PowerPoint</Application>
  <PresentationFormat>Widescreen</PresentationFormat>
  <Paragraphs>287</Paragraphs>
  <Slides>25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6" baseType="lpstr">
      <vt:lpstr>-apple-system</vt:lpstr>
      <vt:lpstr>Arial</vt:lpstr>
      <vt:lpstr>Calibri</vt:lpstr>
      <vt:lpstr>Calibri Light</vt:lpstr>
      <vt:lpstr>Crimson Text</vt:lpstr>
      <vt:lpstr>Raleway</vt:lpstr>
      <vt:lpstr>Source Sans Pro</vt:lpstr>
      <vt:lpstr>Times</vt:lpstr>
      <vt:lpstr>Times New Roman</vt:lpstr>
      <vt:lpstr>Wingdings</vt:lpstr>
      <vt:lpstr>Office Theme</vt:lpstr>
      <vt:lpstr>Presentazione standard di PowerPoint</vt:lpstr>
      <vt:lpstr>Introduzione all’antropologia culturale </vt:lpstr>
      <vt:lpstr>Antropologia della salute e della malattia</vt:lpstr>
      <vt:lpstr>Da identità  corpo/habitus  a salute</vt:lpstr>
      <vt:lpstr>Biomedicina</vt:lpstr>
      <vt:lpstr>Alle origini: De Martino (1908-1965) e il tarantismo</vt:lpstr>
      <vt:lpstr> Biomedicina e medicine altre</vt:lpstr>
      <vt:lpstr>Mindful body: tre livelli del corpo (Lock &amp; Scheper-Hughes, 1987)</vt:lpstr>
      <vt:lpstr>Tre livelli della malattia</vt:lpstr>
      <vt:lpstr>Scuola di Harvard, la illness narrative   “storie” come strumento di valutazione dell’efficacia della cura e di costruzione della relazione medico- paziente   rete semantica</vt:lpstr>
      <vt:lpstr>Ancora su Scuola di Harvard e oltre  </vt:lpstr>
      <vt:lpstr> Medicalizzazione, burocratizzazione,  e altri processi </vt:lpstr>
      <vt:lpstr> ETNOPSICHIATRIA</vt:lpstr>
      <vt:lpstr>Percorsi sospesi.  Il benessere psicosociale dei minori stranieri non accompagnati e giovani migranti in Italia ai tempi del covid-19</vt:lpstr>
      <vt:lpstr>Domande di ricerca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Percorsi sospesi.  Il benessere psicosociale dei minori stranieri non accompagnati e giovani migranti in Italia ai tempi del covid-19</dc:title>
  <dc:creator>Ivan Mei</dc:creator>
  <cp:lastModifiedBy>portatile</cp:lastModifiedBy>
  <cp:revision>809</cp:revision>
  <cp:lastPrinted>2022-01-12T08:13:53Z</cp:lastPrinted>
  <dcterms:created xsi:type="dcterms:W3CDTF">2021-11-22T18:52:14Z</dcterms:created>
  <dcterms:modified xsi:type="dcterms:W3CDTF">2022-01-26T16:16:07Z</dcterms:modified>
</cp:coreProperties>
</file>